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352" r:id="rId2"/>
    <p:sldId id="507" r:id="rId3"/>
    <p:sldId id="508" r:id="rId4"/>
    <p:sldId id="510" r:id="rId5"/>
    <p:sldId id="511" r:id="rId6"/>
    <p:sldId id="512" r:id="rId7"/>
    <p:sldId id="513" r:id="rId8"/>
    <p:sldId id="514" r:id="rId9"/>
    <p:sldId id="515" r:id="rId10"/>
    <p:sldId id="516" r:id="rId11"/>
    <p:sldId id="517" r:id="rId12"/>
    <p:sldId id="518" r:id="rId13"/>
    <p:sldId id="519" r:id="rId14"/>
    <p:sldId id="39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8" autoAdjust="0"/>
    <p:restoredTop sz="94935" autoAdjust="0"/>
  </p:normalViewPr>
  <p:slideViewPr>
    <p:cSldViewPr snapToGrid="0">
      <p:cViewPr>
        <p:scale>
          <a:sx n="60" d="100"/>
          <a:sy n="60" d="100"/>
        </p:scale>
        <p:origin x="869" y="62"/>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29D84-A69B-4855-824E-9C4B763A7F21}" type="datetimeFigureOut">
              <a:rPr lang="es-CO" smtClean="0"/>
              <a:t>20/11/2017</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A0337-D65B-4984-82B0-1B1D1078287E}" type="slidenum">
              <a:rPr lang="es-CO" smtClean="0"/>
              <a:t>‹Nº›</a:t>
            </a:fld>
            <a:endParaRPr lang="es-CO"/>
          </a:p>
        </p:txBody>
      </p:sp>
    </p:spTree>
    <p:extLst>
      <p:ext uri="{BB962C8B-B14F-4D97-AF65-F5344CB8AC3E}">
        <p14:creationId xmlns:p14="http://schemas.microsoft.com/office/powerpoint/2010/main" val="387185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AA0337-D65B-4984-82B0-1B1D1078287E}" type="slidenum">
              <a:rPr lang="es-CO" smtClean="0"/>
              <a:t>1</a:t>
            </a:fld>
            <a:endParaRPr lang="es-CO"/>
          </a:p>
        </p:txBody>
      </p:sp>
    </p:spTree>
    <p:extLst>
      <p:ext uri="{BB962C8B-B14F-4D97-AF65-F5344CB8AC3E}">
        <p14:creationId xmlns:p14="http://schemas.microsoft.com/office/powerpoint/2010/main" val="2791128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AA0337-D65B-4984-82B0-1B1D1078287E}" type="slidenum">
              <a:rPr lang="es-CO" smtClean="0"/>
              <a:t>10</a:t>
            </a:fld>
            <a:endParaRPr lang="es-CO"/>
          </a:p>
        </p:txBody>
      </p:sp>
    </p:spTree>
    <p:extLst>
      <p:ext uri="{BB962C8B-B14F-4D97-AF65-F5344CB8AC3E}">
        <p14:creationId xmlns:p14="http://schemas.microsoft.com/office/powerpoint/2010/main" val="2218803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AA0337-D65B-4984-82B0-1B1D1078287E}" type="slidenum">
              <a:rPr lang="es-CO" smtClean="0"/>
              <a:t>11</a:t>
            </a:fld>
            <a:endParaRPr lang="es-CO"/>
          </a:p>
        </p:txBody>
      </p:sp>
    </p:spTree>
    <p:extLst>
      <p:ext uri="{BB962C8B-B14F-4D97-AF65-F5344CB8AC3E}">
        <p14:creationId xmlns:p14="http://schemas.microsoft.com/office/powerpoint/2010/main" val="363027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AA0337-D65B-4984-82B0-1B1D1078287E}" type="slidenum">
              <a:rPr lang="es-CO" smtClean="0"/>
              <a:t>12</a:t>
            </a:fld>
            <a:endParaRPr lang="es-CO"/>
          </a:p>
        </p:txBody>
      </p:sp>
    </p:spTree>
    <p:extLst>
      <p:ext uri="{BB962C8B-B14F-4D97-AF65-F5344CB8AC3E}">
        <p14:creationId xmlns:p14="http://schemas.microsoft.com/office/powerpoint/2010/main" val="1587279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AA0337-D65B-4984-82B0-1B1D1078287E}" type="slidenum">
              <a:rPr lang="es-CO" smtClean="0"/>
              <a:t>13</a:t>
            </a:fld>
            <a:endParaRPr lang="es-CO"/>
          </a:p>
        </p:txBody>
      </p:sp>
    </p:spTree>
    <p:extLst>
      <p:ext uri="{BB962C8B-B14F-4D97-AF65-F5344CB8AC3E}">
        <p14:creationId xmlns:p14="http://schemas.microsoft.com/office/powerpoint/2010/main" val="157896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AA0337-D65B-4984-82B0-1B1D1078287E}" type="slidenum">
              <a:rPr lang="es-CO" smtClean="0"/>
              <a:t>2</a:t>
            </a:fld>
            <a:endParaRPr lang="es-CO"/>
          </a:p>
        </p:txBody>
      </p:sp>
    </p:spTree>
    <p:extLst>
      <p:ext uri="{BB962C8B-B14F-4D97-AF65-F5344CB8AC3E}">
        <p14:creationId xmlns:p14="http://schemas.microsoft.com/office/powerpoint/2010/main" val="10183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AA0337-D65B-4984-82B0-1B1D1078287E}" type="slidenum">
              <a:rPr lang="es-CO" smtClean="0"/>
              <a:t>3</a:t>
            </a:fld>
            <a:endParaRPr lang="es-CO"/>
          </a:p>
        </p:txBody>
      </p:sp>
    </p:spTree>
    <p:extLst>
      <p:ext uri="{BB962C8B-B14F-4D97-AF65-F5344CB8AC3E}">
        <p14:creationId xmlns:p14="http://schemas.microsoft.com/office/powerpoint/2010/main" val="258321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AA0337-D65B-4984-82B0-1B1D1078287E}" type="slidenum">
              <a:rPr lang="es-CO" smtClean="0"/>
              <a:t>4</a:t>
            </a:fld>
            <a:endParaRPr lang="es-CO"/>
          </a:p>
        </p:txBody>
      </p:sp>
    </p:spTree>
    <p:extLst>
      <p:ext uri="{BB962C8B-B14F-4D97-AF65-F5344CB8AC3E}">
        <p14:creationId xmlns:p14="http://schemas.microsoft.com/office/powerpoint/2010/main" val="104324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AA0337-D65B-4984-82B0-1B1D1078287E}" type="slidenum">
              <a:rPr lang="es-CO" smtClean="0"/>
              <a:t>5</a:t>
            </a:fld>
            <a:endParaRPr lang="es-CO"/>
          </a:p>
        </p:txBody>
      </p:sp>
    </p:spTree>
    <p:extLst>
      <p:ext uri="{BB962C8B-B14F-4D97-AF65-F5344CB8AC3E}">
        <p14:creationId xmlns:p14="http://schemas.microsoft.com/office/powerpoint/2010/main" val="3050635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AA0337-D65B-4984-82B0-1B1D1078287E}" type="slidenum">
              <a:rPr lang="es-CO" smtClean="0"/>
              <a:t>6</a:t>
            </a:fld>
            <a:endParaRPr lang="es-CO"/>
          </a:p>
        </p:txBody>
      </p:sp>
    </p:spTree>
    <p:extLst>
      <p:ext uri="{BB962C8B-B14F-4D97-AF65-F5344CB8AC3E}">
        <p14:creationId xmlns:p14="http://schemas.microsoft.com/office/powerpoint/2010/main" val="801182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AA0337-D65B-4984-82B0-1B1D1078287E}" type="slidenum">
              <a:rPr lang="es-CO" smtClean="0"/>
              <a:t>7</a:t>
            </a:fld>
            <a:endParaRPr lang="es-CO"/>
          </a:p>
        </p:txBody>
      </p:sp>
    </p:spTree>
    <p:extLst>
      <p:ext uri="{BB962C8B-B14F-4D97-AF65-F5344CB8AC3E}">
        <p14:creationId xmlns:p14="http://schemas.microsoft.com/office/powerpoint/2010/main" val="205285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AA0337-D65B-4984-82B0-1B1D1078287E}" type="slidenum">
              <a:rPr lang="es-CO" smtClean="0"/>
              <a:t>8</a:t>
            </a:fld>
            <a:endParaRPr lang="es-CO"/>
          </a:p>
        </p:txBody>
      </p:sp>
    </p:spTree>
    <p:extLst>
      <p:ext uri="{BB962C8B-B14F-4D97-AF65-F5344CB8AC3E}">
        <p14:creationId xmlns:p14="http://schemas.microsoft.com/office/powerpoint/2010/main" val="2004748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AA0337-D65B-4984-82B0-1B1D1078287E}" type="slidenum">
              <a:rPr lang="es-CO" smtClean="0"/>
              <a:t>9</a:t>
            </a:fld>
            <a:endParaRPr lang="es-CO"/>
          </a:p>
        </p:txBody>
      </p:sp>
    </p:spTree>
    <p:extLst>
      <p:ext uri="{BB962C8B-B14F-4D97-AF65-F5344CB8AC3E}">
        <p14:creationId xmlns:p14="http://schemas.microsoft.com/office/powerpoint/2010/main" val="712551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EAE39F8-C28A-4C47-9AF2-B77EA3C79CB2}" type="datetime1">
              <a:rPr lang="es-CO" smtClean="0"/>
              <a:t>20/11/2017</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245753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36E677E-B43A-42B3-97F4-64C72B228ACB}" type="datetime1">
              <a:rPr lang="es-CO" smtClean="0"/>
              <a:t>20/11/2017</a:t>
            </a:fld>
            <a:endParaRPr lang="es-CO"/>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9701871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36E677E-B43A-42B3-97F4-64C72B228ACB}" type="datetime1">
              <a:rPr lang="es-CO" smtClean="0"/>
              <a:t>20/11/2017</a:t>
            </a:fld>
            <a:endParaRPr lang="es-CO"/>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34744779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36E677E-B43A-42B3-97F4-64C72B228ACB}" type="datetime1">
              <a:rPr lang="es-CO" smtClean="0"/>
              <a:t>20/11/2017</a:t>
            </a:fld>
            <a:endParaRPr lang="es-CO"/>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562390FC-1FCA-4659-B435-956F2DD934C4}" type="slidenum">
              <a:rPr lang="es-CO" smtClean="0"/>
              <a:t>‹Nº›</a:t>
            </a:fld>
            <a:endParaRPr lang="es-CO"/>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791104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36E677E-B43A-42B3-97F4-64C72B228ACB}" type="datetime1">
              <a:rPr lang="es-CO" smtClean="0"/>
              <a:t>20/11/2017</a:t>
            </a:fld>
            <a:endParaRPr lang="es-CO"/>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40303954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E36E677E-B43A-42B3-97F4-64C72B228ACB}" type="datetime1">
              <a:rPr lang="es-CO" smtClean="0"/>
              <a:t>20/11/2017</a:t>
            </a:fld>
            <a:endParaRPr lang="es-CO"/>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205420521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E36E677E-B43A-42B3-97F4-64C72B228ACB}" type="datetime1">
              <a:rPr lang="es-CO" smtClean="0"/>
              <a:t>20/11/2017</a:t>
            </a:fld>
            <a:endParaRPr lang="es-CO"/>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144482552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8187C5E-C1A4-400B-95BB-3A17813000DD}" type="datetime1">
              <a:rPr lang="es-CO" smtClean="0"/>
              <a:t>20/11/2017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313411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3D065CF-5AE9-4D8F-BC56-867BAD0E243F}" type="datetime1">
              <a:rPr lang="es-CO" smtClean="0"/>
              <a:t>20/11/2017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181549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480487-AAEE-4FCE-BAEE-B695005C81F1}" type="datetime1">
              <a:rPr lang="es-CO" smtClean="0"/>
              <a:t>20/11/2017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367189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2ADCDF9-ACA6-4893-90B6-3DE101AE3A19}" type="datetime1">
              <a:rPr lang="es-CO" smtClean="0"/>
              <a:t>20/11/2017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332774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AA4EE88-5CE1-4FEC-B5FF-336BACBA4C59}" type="datetime1">
              <a:rPr lang="es-CO" smtClean="0"/>
              <a:t>20/11/2017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28294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1F9BAC-0E49-4630-B75B-BF0D37418E08}" type="datetime1">
              <a:rPr lang="es-CO" smtClean="0"/>
              <a:t>20/11/2017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178610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3007E6A-7676-41F0-94B4-17D9DB39EBEF}" type="datetime1">
              <a:rPr lang="es-CO" smtClean="0"/>
              <a:t>20/11/2017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363420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4E768D4-2D3D-4EA0-9287-B3C2C60B6128}" type="datetime1">
              <a:rPr lang="es-CO" smtClean="0"/>
              <a:t>20/11/2017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105201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05E95FC-E83C-49F1-8414-6E1EE11762D3}" type="datetime1">
              <a:rPr lang="es-CO" smtClean="0"/>
              <a:t>20/11/2017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349576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5C43C56-3C9C-4EA9-8550-80E5EEEE0746}" type="datetime1">
              <a:rPr lang="es-CO" smtClean="0"/>
              <a:t>20/11/2017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62390FC-1FCA-4659-B435-956F2DD934C4}" type="slidenum">
              <a:rPr lang="es-CO" smtClean="0"/>
              <a:t>‹Nº›</a:t>
            </a:fld>
            <a:endParaRPr lang="es-CO"/>
          </a:p>
        </p:txBody>
      </p:sp>
    </p:spTree>
    <p:extLst>
      <p:ext uri="{BB962C8B-B14F-4D97-AF65-F5344CB8AC3E}">
        <p14:creationId xmlns:p14="http://schemas.microsoft.com/office/powerpoint/2010/main" val="341878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36E677E-B43A-42B3-97F4-64C72B228ACB}" type="datetime1">
              <a:rPr lang="es-CO" smtClean="0"/>
              <a:t>20/11/2017</a:t>
            </a:fld>
            <a:endParaRPr lang="es-CO"/>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CO"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562390FC-1FCA-4659-B435-956F2DD934C4}" type="slidenum">
              <a:rPr lang="es-CO" smtClean="0"/>
              <a:t>‹Nº›</a:t>
            </a:fld>
            <a:endParaRPr lang="es-CO"/>
          </a:p>
        </p:txBody>
      </p:sp>
      <p:pic>
        <p:nvPicPr>
          <p:cNvPr id="8" name="Imagen 7">
            <a:extLst>
              <a:ext uri="{FF2B5EF4-FFF2-40B4-BE49-F238E27FC236}">
                <a16:creationId xmlns:a16="http://schemas.microsoft.com/office/drawing/2014/main" id="{0F3933C2-3CDE-4D93-AA3C-49425631E02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922008" y="146304"/>
            <a:ext cx="2111965" cy="860743"/>
          </a:xfrm>
          <a:prstGeom prst="rect">
            <a:avLst/>
          </a:prstGeom>
        </p:spPr>
      </p:pic>
      <p:cxnSp>
        <p:nvCxnSpPr>
          <p:cNvPr id="9" name="Conector recto 8">
            <a:extLst>
              <a:ext uri="{FF2B5EF4-FFF2-40B4-BE49-F238E27FC236}">
                <a16:creationId xmlns:a16="http://schemas.microsoft.com/office/drawing/2014/main" id="{26BB48F6-7B66-4173-93F7-FFEED1916459}"/>
              </a:ext>
            </a:extLst>
          </p:cNvPr>
          <p:cNvCxnSpPr/>
          <p:nvPr userDrawn="1"/>
        </p:nvCxnSpPr>
        <p:spPr>
          <a:xfrm>
            <a:off x="8814816" y="1000951"/>
            <a:ext cx="0" cy="5844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390F35C7-F5D6-4274-AB63-BAA823DEB8C8}"/>
              </a:ext>
            </a:extLst>
          </p:cNvPr>
          <p:cNvCxnSpPr/>
          <p:nvPr userDrawn="1"/>
        </p:nvCxnSpPr>
        <p:spPr>
          <a:xfrm>
            <a:off x="8753856" y="1000951"/>
            <a:ext cx="0" cy="5844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3632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4059" y="0"/>
            <a:ext cx="8812040" cy="2203010"/>
          </a:xfrm>
        </p:spPr>
        <p:txBody>
          <a:bodyPr>
            <a:normAutofit/>
          </a:bodyPr>
          <a:lstStyle/>
          <a:p>
            <a:pPr>
              <a:lnSpc>
                <a:spcPct val="110000"/>
              </a:lnSpc>
            </a:pPr>
            <a:endParaRPr lang="es-CO" sz="5500" b="1" dirty="0">
              <a:latin typeface="Calibri" panose="020F0502020204030204" pitchFamily="34" charset="0"/>
              <a:cs typeface="Calibri" panose="020F0502020204030204" pitchFamily="34" charset="0"/>
            </a:endParaRPr>
          </a:p>
          <a:p>
            <a:endParaRPr lang="es-CO" dirty="0"/>
          </a:p>
        </p:txBody>
      </p:sp>
      <p:sp>
        <p:nvSpPr>
          <p:cNvPr id="2" name="Marcador de número de diapositiva 1"/>
          <p:cNvSpPr>
            <a:spLocks noGrp="1"/>
          </p:cNvSpPr>
          <p:nvPr>
            <p:ph type="sldNum" sz="quarter" idx="12"/>
          </p:nvPr>
        </p:nvSpPr>
        <p:spPr/>
        <p:txBody>
          <a:bodyPr/>
          <a:lstStyle/>
          <a:p>
            <a:fld id="{562390FC-1FCA-4659-B435-956F2DD934C4}" type="slidenum">
              <a:rPr lang="es-CO" smtClean="0"/>
              <a:t>1</a:t>
            </a:fld>
            <a:endParaRPr lang="es-CO" dirty="0"/>
          </a:p>
        </p:txBody>
      </p:sp>
      <p:sp>
        <p:nvSpPr>
          <p:cNvPr id="4" name="3 Rectángulo"/>
          <p:cNvSpPr/>
          <p:nvPr/>
        </p:nvSpPr>
        <p:spPr>
          <a:xfrm>
            <a:off x="807411" y="3717886"/>
            <a:ext cx="7543800" cy="461665"/>
          </a:xfrm>
          <a:prstGeom prst="rect">
            <a:avLst/>
          </a:prstGeom>
        </p:spPr>
        <p:txBody>
          <a:bodyPr wrap="square">
            <a:spAutoFit/>
          </a:bodyPr>
          <a:lstStyle/>
          <a:p>
            <a:pPr algn="ctr"/>
            <a:r>
              <a:rPr lang="es-CO" sz="2400" b="1" dirty="0"/>
              <a:t>Juan Gabriel Rueda Bayona, PhD </a:t>
            </a:r>
            <a:endParaRPr lang="es-MX" sz="2400" dirty="0"/>
          </a:p>
        </p:txBody>
      </p:sp>
      <p:sp>
        <p:nvSpPr>
          <p:cNvPr id="7" name="Rectángulo 6">
            <a:extLst>
              <a:ext uri="{FF2B5EF4-FFF2-40B4-BE49-F238E27FC236}">
                <a16:creationId xmlns:a16="http://schemas.microsoft.com/office/drawing/2014/main" id="{DFF6BB7E-E8F9-4453-BA4E-2BE4E84774A8}"/>
              </a:ext>
            </a:extLst>
          </p:cNvPr>
          <p:cNvSpPr/>
          <p:nvPr/>
        </p:nvSpPr>
        <p:spPr>
          <a:xfrm>
            <a:off x="2209800" y="5887201"/>
            <a:ext cx="4572000" cy="923330"/>
          </a:xfrm>
          <a:prstGeom prst="rect">
            <a:avLst/>
          </a:prstGeom>
        </p:spPr>
        <p:txBody>
          <a:bodyPr>
            <a:spAutoFit/>
          </a:bodyPr>
          <a:lstStyle/>
          <a:p>
            <a:pPr algn="ctr"/>
            <a:r>
              <a:rPr lang="es-CO" b="1" dirty="0">
                <a:solidFill>
                  <a:schemeClr val="tx1">
                    <a:lumMod val="85000"/>
                    <a:lumOff val="15000"/>
                  </a:schemeClr>
                </a:solidFill>
                <a:latin typeface="Helvetica LT Std" pitchFamily="34" charset="0"/>
              </a:rPr>
              <a:t>Maestría en Desarrollo Sostenible</a:t>
            </a:r>
          </a:p>
          <a:p>
            <a:pPr algn="ctr"/>
            <a:r>
              <a:rPr lang="es-CO" dirty="0">
                <a:solidFill>
                  <a:schemeClr val="tx1">
                    <a:lumMod val="85000"/>
                    <a:lumOff val="15000"/>
                  </a:schemeClr>
                </a:solidFill>
                <a:latin typeface="Helvetica LT Std" pitchFamily="34" charset="0"/>
              </a:rPr>
              <a:t>Departamento de Ingeniería Civil y Ambiental</a:t>
            </a:r>
          </a:p>
        </p:txBody>
      </p:sp>
      <p:pic>
        <p:nvPicPr>
          <p:cNvPr id="8" name="Picture 4" descr="Resultado de imagen para universidad de la costa">
            <a:extLst>
              <a:ext uri="{FF2B5EF4-FFF2-40B4-BE49-F238E27FC236}">
                <a16:creationId xmlns:a16="http://schemas.microsoft.com/office/drawing/2014/main" id="{872FA703-A1AB-4538-8397-FE50382FCF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519861"/>
            <a:ext cx="1600200" cy="1379373"/>
          </a:xfrm>
          <a:prstGeom prst="rect">
            <a:avLst/>
          </a:prstGeom>
          <a:noFill/>
          <a:extLst>
            <a:ext uri="{909E8E84-426E-40DD-AFC4-6F175D3DCCD1}">
              <a14:hiddenFill xmlns:a14="http://schemas.microsoft.com/office/drawing/2010/main">
                <a:solidFill>
                  <a:srgbClr val="FFFFFF"/>
                </a:solidFill>
              </a14:hiddenFill>
            </a:ext>
          </a:extLst>
        </p:spPr>
      </p:pic>
      <p:sp>
        <p:nvSpPr>
          <p:cNvPr id="9" name="3 Rectángulo">
            <a:extLst>
              <a:ext uri="{FF2B5EF4-FFF2-40B4-BE49-F238E27FC236}">
                <a16:creationId xmlns:a16="http://schemas.microsoft.com/office/drawing/2014/main" id="{13FB6472-A2B6-4B26-B38D-36A2DFCDBF65}"/>
              </a:ext>
            </a:extLst>
          </p:cNvPr>
          <p:cNvSpPr/>
          <p:nvPr/>
        </p:nvSpPr>
        <p:spPr>
          <a:xfrm>
            <a:off x="1165442" y="1411654"/>
            <a:ext cx="6889315" cy="1754326"/>
          </a:xfrm>
          <a:prstGeom prst="rect">
            <a:avLst/>
          </a:prstGeom>
        </p:spPr>
        <p:txBody>
          <a:bodyPr wrap="square">
            <a:spAutoFit/>
          </a:bodyPr>
          <a:lstStyle/>
          <a:p>
            <a:pPr algn="ctr"/>
            <a:r>
              <a:rPr lang="es-CO" sz="3600" b="1" dirty="0"/>
              <a:t>El agua en el cumplimiento de los 17 objetivos de desarrollo sostenible de la ONU</a:t>
            </a:r>
            <a:endParaRPr lang="es-MX" sz="3600" dirty="0"/>
          </a:p>
        </p:txBody>
      </p:sp>
    </p:spTree>
    <p:extLst>
      <p:ext uri="{BB962C8B-B14F-4D97-AF65-F5344CB8AC3E}">
        <p14:creationId xmlns:p14="http://schemas.microsoft.com/office/powerpoint/2010/main" val="80573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CF30B7C-011C-48F0-8B9F-4E2642AD249E}" type="slidenum">
              <a:rPr lang="es-CO" smtClean="0"/>
              <a:pPr/>
              <a:t>10</a:t>
            </a:fld>
            <a:endParaRPr lang="es-CO" dirty="0"/>
          </a:p>
        </p:txBody>
      </p:sp>
      <p:sp>
        <p:nvSpPr>
          <p:cNvPr id="9" name="Rectángulo 8">
            <a:extLst>
              <a:ext uri="{FF2B5EF4-FFF2-40B4-BE49-F238E27FC236}">
                <a16:creationId xmlns:a16="http://schemas.microsoft.com/office/drawing/2014/main" id="{B180F48C-B78E-40A7-945A-A10CA548950D}"/>
              </a:ext>
            </a:extLst>
          </p:cNvPr>
          <p:cNvSpPr/>
          <p:nvPr/>
        </p:nvSpPr>
        <p:spPr>
          <a:xfrm>
            <a:off x="1258622" y="6472679"/>
            <a:ext cx="6736080" cy="369332"/>
          </a:xfrm>
          <a:prstGeom prst="rect">
            <a:avLst/>
          </a:prstGeom>
        </p:spPr>
        <p:txBody>
          <a:bodyPr wrap="square">
            <a:spAutoFit/>
          </a:bodyPr>
          <a:lstStyle/>
          <a:p>
            <a:pPr algn="ctr"/>
            <a:r>
              <a:rPr lang="es-CO" dirty="0">
                <a:solidFill>
                  <a:schemeClr val="tx1">
                    <a:lumMod val="85000"/>
                    <a:lumOff val="15000"/>
                  </a:schemeClr>
                </a:solidFill>
                <a:latin typeface="Helvetica LT Std" pitchFamily="34" charset="0"/>
              </a:rPr>
              <a:t>Maestría en Desarrollo Sostenible</a:t>
            </a:r>
          </a:p>
        </p:txBody>
      </p:sp>
      <p:pic>
        <p:nvPicPr>
          <p:cNvPr id="11" name="Picture 4" descr="Resultado de imagen para universidad de la costa">
            <a:extLst>
              <a:ext uri="{FF2B5EF4-FFF2-40B4-BE49-F238E27FC236}">
                <a16:creationId xmlns:a16="http://schemas.microsoft.com/office/drawing/2014/main" id="{6662AB79-520E-4637-B3BE-27D3C2B5F6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28" y="5883276"/>
            <a:ext cx="1130770" cy="97472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A853C11B-3816-4ACD-B91A-FEC4DED37E39}"/>
              </a:ext>
            </a:extLst>
          </p:cNvPr>
          <p:cNvPicPr>
            <a:picLocks noChangeAspect="1"/>
          </p:cNvPicPr>
          <p:nvPr/>
        </p:nvPicPr>
        <p:blipFill>
          <a:blip r:embed="rId4"/>
          <a:stretch>
            <a:fillRect/>
          </a:stretch>
        </p:blipFill>
        <p:spPr>
          <a:xfrm>
            <a:off x="5825820" y="1113924"/>
            <a:ext cx="1066800" cy="1933575"/>
          </a:xfrm>
          <a:prstGeom prst="rect">
            <a:avLst/>
          </a:prstGeom>
        </p:spPr>
      </p:pic>
      <p:pic>
        <p:nvPicPr>
          <p:cNvPr id="17" name="Imagen 16">
            <a:extLst>
              <a:ext uri="{FF2B5EF4-FFF2-40B4-BE49-F238E27FC236}">
                <a16:creationId xmlns:a16="http://schemas.microsoft.com/office/drawing/2014/main" id="{54EFF1CF-DF90-4FFA-812B-50001E96667E}"/>
              </a:ext>
            </a:extLst>
          </p:cNvPr>
          <p:cNvPicPr>
            <a:picLocks noChangeAspect="1"/>
          </p:cNvPicPr>
          <p:nvPr/>
        </p:nvPicPr>
        <p:blipFill>
          <a:blip r:embed="rId5"/>
          <a:stretch>
            <a:fillRect/>
          </a:stretch>
        </p:blipFill>
        <p:spPr>
          <a:xfrm>
            <a:off x="7005664" y="1113924"/>
            <a:ext cx="1000125" cy="923925"/>
          </a:xfrm>
          <a:prstGeom prst="rect">
            <a:avLst/>
          </a:prstGeom>
        </p:spPr>
      </p:pic>
      <p:sp>
        <p:nvSpPr>
          <p:cNvPr id="18" name="Rectángulo 17">
            <a:extLst>
              <a:ext uri="{FF2B5EF4-FFF2-40B4-BE49-F238E27FC236}">
                <a16:creationId xmlns:a16="http://schemas.microsoft.com/office/drawing/2014/main" id="{BF50B65F-C736-4DDA-A820-7B291CA82F8C}"/>
              </a:ext>
            </a:extLst>
          </p:cNvPr>
          <p:cNvSpPr/>
          <p:nvPr/>
        </p:nvSpPr>
        <p:spPr>
          <a:xfrm>
            <a:off x="5047439" y="763642"/>
            <a:ext cx="3518912" cy="369332"/>
          </a:xfrm>
          <a:prstGeom prst="rect">
            <a:avLst/>
          </a:prstGeom>
        </p:spPr>
        <p:txBody>
          <a:bodyPr wrap="none">
            <a:spAutoFit/>
          </a:bodyPr>
          <a:lstStyle/>
          <a:p>
            <a:r>
              <a:rPr lang="es-CO" dirty="0">
                <a:solidFill>
                  <a:schemeClr val="tx1">
                    <a:lumMod val="85000"/>
                    <a:lumOff val="15000"/>
                  </a:schemeClr>
                </a:solidFill>
                <a:latin typeface="Helvetica LT Std" pitchFamily="34" charset="0"/>
              </a:rPr>
              <a:t>Desarrollo económico sostenible</a:t>
            </a:r>
            <a:endParaRPr lang="es-CO" dirty="0"/>
          </a:p>
        </p:txBody>
      </p:sp>
      <p:sp>
        <p:nvSpPr>
          <p:cNvPr id="7" name="Rectángulo 6">
            <a:extLst>
              <a:ext uri="{FF2B5EF4-FFF2-40B4-BE49-F238E27FC236}">
                <a16:creationId xmlns:a16="http://schemas.microsoft.com/office/drawing/2014/main" id="{953039E9-776E-4DFE-9103-739156812ABF}"/>
              </a:ext>
            </a:extLst>
          </p:cNvPr>
          <p:cNvSpPr/>
          <p:nvPr/>
        </p:nvSpPr>
        <p:spPr>
          <a:xfrm>
            <a:off x="143328" y="625142"/>
            <a:ext cx="4572000" cy="646331"/>
          </a:xfrm>
          <a:prstGeom prst="rect">
            <a:avLst/>
          </a:prstGeom>
        </p:spPr>
        <p:txBody>
          <a:bodyPr>
            <a:spAutoFit/>
          </a:bodyPr>
          <a:lstStyle/>
          <a:p>
            <a:r>
              <a:rPr lang="es-CO" b="1" dirty="0">
                <a:solidFill>
                  <a:srgbClr val="333333"/>
                </a:solidFill>
                <a:latin typeface="Varela Round"/>
              </a:rPr>
              <a:t>Objetivo 12: Garantizar modalidades de consumo y producción sostenibles</a:t>
            </a:r>
            <a:endParaRPr lang="es-CO" b="1" i="0" dirty="0">
              <a:solidFill>
                <a:srgbClr val="333333"/>
              </a:solidFill>
              <a:effectLst/>
              <a:latin typeface="Varela Round"/>
            </a:endParaRPr>
          </a:p>
        </p:txBody>
      </p:sp>
      <p:sp>
        <p:nvSpPr>
          <p:cNvPr id="8" name="Rectángulo 7">
            <a:extLst>
              <a:ext uri="{FF2B5EF4-FFF2-40B4-BE49-F238E27FC236}">
                <a16:creationId xmlns:a16="http://schemas.microsoft.com/office/drawing/2014/main" id="{96FF237E-7EF7-4232-B19E-E92E75D15703}"/>
              </a:ext>
            </a:extLst>
          </p:cNvPr>
          <p:cNvSpPr/>
          <p:nvPr/>
        </p:nvSpPr>
        <p:spPr>
          <a:xfrm>
            <a:off x="143328" y="1459098"/>
            <a:ext cx="4572000" cy="1754326"/>
          </a:xfrm>
          <a:prstGeom prst="rect">
            <a:avLst/>
          </a:prstGeom>
        </p:spPr>
        <p:txBody>
          <a:bodyPr>
            <a:spAutoFit/>
          </a:bodyPr>
          <a:lstStyle/>
          <a:p>
            <a:pPr>
              <a:buFont typeface="Arial" panose="020B0604020202020204" pitchFamily="34" charset="0"/>
              <a:buChar char="•"/>
            </a:pPr>
            <a:r>
              <a:rPr lang="es-CO" dirty="0">
                <a:solidFill>
                  <a:srgbClr val="747474"/>
                </a:solidFill>
                <a:latin typeface="Open Sans"/>
              </a:rPr>
              <a:t>12.6 Alentar a las empresas, en especial las grandes empresas y las empresas transnacionales, a que adopten prácticas sostenibles e incorporen información sobre la sostenibilidad en su ciclo de presentación de informes</a:t>
            </a:r>
            <a:endParaRPr lang="es-CO" b="0" i="0" dirty="0">
              <a:solidFill>
                <a:srgbClr val="747474"/>
              </a:solidFill>
              <a:effectLst/>
              <a:latin typeface="Open Sans"/>
            </a:endParaRPr>
          </a:p>
        </p:txBody>
      </p:sp>
      <p:sp>
        <p:nvSpPr>
          <p:cNvPr id="10" name="Rectángulo 9">
            <a:extLst>
              <a:ext uri="{FF2B5EF4-FFF2-40B4-BE49-F238E27FC236}">
                <a16:creationId xmlns:a16="http://schemas.microsoft.com/office/drawing/2014/main" id="{B3593D77-283B-4752-A4F2-95D0329C864B}"/>
              </a:ext>
            </a:extLst>
          </p:cNvPr>
          <p:cNvSpPr/>
          <p:nvPr/>
        </p:nvSpPr>
        <p:spPr>
          <a:xfrm>
            <a:off x="56476" y="3232036"/>
            <a:ext cx="9140372" cy="2862322"/>
          </a:xfrm>
          <a:prstGeom prst="rect">
            <a:avLst/>
          </a:prstGeom>
        </p:spPr>
        <p:txBody>
          <a:bodyPr wrap="square">
            <a:spAutoFit/>
          </a:bodyPr>
          <a:lstStyle/>
          <a:p>
            <a:pPr>
              <a:buFont typeface="Arial" panose="020B0604020202020204" pitchFamily="34" charset="0"/>
              <a:buChar char="•"/>
            </a:pPr>
            <a:r>
              <a:rPr lang="es-CO" dirty="0">
                <a:solidFill>
                  <a:srgbClr val="747474"/>
                </a:solidFill>
                <a:latin typeface="Open Sans"/>
              </a:rPr>
              <a:t>12.b Elaborar y aplicar instrumentos para vigilar los efectos en el desarrollo sostenible, a fin de lograr un turismo sostenible que cree puestos de trabajo y promueva la cultura y los productos locales</a:t>
            </a:r>
          </a:p>
          <a:p>
            <a:pPr>
              <a:buFont typeface="Arial" panose="020B0604020202020204" pitchFamily="34" charset="0"/>
              <a:buChar char="•"/>
            </a:pPr>
            <a:r>
              <a:rPr lang="es-CO" dirty="0">
                <a:solidFill>
                  <a:srgbClr val="747474"/>
                </a:solidFill>
                <a:latin typeface="Open Sans"/>
              </a:rPr>
              <a:t>12.c Racionalizar los subsidios ineficientes a los combustibles fósiles que fomentan el consumo antieconómico eliminando las distorsiones del mercado, de acuerdo con las circunstancias nacionales, incluso mediante la reestructuración de los sistemas tributarios y la eliminación gradual de los subsidios perjudiciales, cuando existan, para reflejar su impacto ambiental, teniendo plenamente en cuenta las necesidades y condiciones específicas de los países en desarrollo y minimizando los posibles efectos adversos en su desarrollo, de manera que se proteja a los pobres y a las comunidades afectadas</a:t>
            </a:r>
            <a:endParaRPr lang="es-CO" b="0" i="0" dirty="0">
              <a:solidFill>
                <a:srgbClr val="747474"/>
              </a:solidFill>
              <a:effectLst/>
              <a:latin typeface="Open Sans"/>
            </a:endParaRPr>
          </a:p>
        </p:txBody>
      </p:sp>
    </p:spTree>
    <p:extLst>
      <p:ext uri="{BB962C8B-B14F-4D97-AF65-F5344CB8AC3E}">
        <p14:creationId xmlns:p14="http://schemas.microsoft.com/office/powerpoint/2010/main" val="363197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CF30B7C-011C-48F0-8B9F-4E2642AD249E}" type="slidenum">
              <a:rPr lang="es-CO" smtClean="0"/>
              <a:pPr/>
              <a:t>11</a:t>
            </a:fld>
            <a:endParaRPr lang="es-CO" dirty="0"/>
          </a:p>
        </p:txBody>
      </p:sp>
      <p:sp>
        <p:nvSpPr>
          <p:cNvPr id="9" name="Rectángulo 8">
            <a:extLst>
              <a:ext uri="{FF2B5EF4-FFF2-40B4-BE49-F238E27FC236}">
                <a16:creationId xmlns:a16="http://schemas.microsoft.com/office/drawing/2014/main" id="{B180F48C-B78E-40A7-945A-A10CA548950D}"/>
              </a:ext>
            </a:extLst>
          </p:cNvPr>
          <p:cNvSpPr/>
          <p:nvPr/>
        </p:nvSpPr>
        <p:spPr>
          <a:xfrm>
            <a:off x="1258622" y="6472679"/>
            <a:ext cx="6736080" cy="369332"/>
          </a:xfrm>
          <a:prstGeom prst="rect">
            <a:avLst/>
          </a:prstGeom>
        </p:spPr>
        <p:txBody>
          <a:bodyPr wrap="square">
            <a:spAutoFit/>
          </a:bodyPr>
          <a:lstStyle/>
          <a:p>
            <a:pPr algn="ctr"/>
            <a:r>
              <a:rPr lang="es-CO" dirty="0">
                <a:solidFill>
                  <a:schemeClr val="tx1">
                    <a:lumMod val="85000"/>
                    <a:lumOff val="15000"/>
                  </a:schemeClr>
                </a:solidFill>
                <a:latin typeface="Helvetica LT Std" pitchFamily="34" charset="0"/>
              </a:rPr>
              <a:t>Maestría en Desarrollo Sostenible</a:t>
            </a:r>
          </a:p>
        </p:txBody>
      </p:sp>
      <p:pic>
        <p:nvPicPr>
          <p:cNvPr id="11" name="Picture 4" descr="Resultado de imagen para universidad de la costa">
            <a:extLst>
              <a:ext uri="{FF2B5EF4-FFF2-40B4-BE49-F238E27FC236}">
                <a16:creationId xmlns:a16="http://schemas.microsoft.com/office/drawing/2014/main" id="{6662AB79-520E-4637-B3BE-27D3C2B5F6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28" y="5883276"/>
            <a:ext cx="1130770" cy="97472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0E8F14A9-91DB-4717-9173-1A7FC1DC9757}"/>
              </a:ext>
            </a:extLst>
          </p:cNvPr>
          <p:cNvSpPr/>
          <p:nvPr/>
        </p:nvSpPr>
        <p:spPr>
          <a:xfrm>
            <a:off x="330200" y="718235"/>
            <a:ext cx="4572000" cy="646331"/>
          </a:xfrm>
          <a:prstGeom prst="rect">
            <a:avLst/>
          </a:prstGeom>
        </p:spPr>
        <p:txBody>
          <a:bodyPr>
            <a:spAutoFit/>
          </a:bodyPr>
          <a:lstStyle/>
          <a:p>
            <a:r>
              <a:rPr lang="es-CO" b="1" dirty="0">
                <a:solidFill>
                  <a:srgbClr val="333333"/>
                </a:solidFill>
                <a:latin typeface="Varela Round"/>
              </a:rPr>
              <a:t>Objetivo 13: Adoptar medidas urgentes para combatir el cambio climático y sus efectos</a:t>
            </a:r>
            <a:endParaRPr lang="es-CO" b="1" i="0" dirty="0">
              <a:solidFill>
                <a:srgbClr val="333333"/>
              </a:solidFill>
              <a:effectLst/>
              <a:latin typeface="Varela Round"/>
            </a:endParaRPr>
          </a:p>
        </p:txBody>
      </p:sp>
      <p:pic>
        <p:nvPicPr>
          <p:cNvPr id="12" name="Imagen 11">
            <a:extLst>
              <a:ext uri="{FF2B5EF4-FFF2-40B4-BE49-F238E27FC236}">
                <a16:creationId xmlns:a16="http://schemas.microsoft.com/office/drawing/2014/main" id="{526FDE21-8431-4A9F-8397-3ED9DFF2F707}"/>
              </a:ext>
            </a:extLst>
          </p:cNvPr>
          <p:cNvPicPr>
            <a:picLocks noChangeAspect="1"/>
          </p:cNvPicPr>
          <p:nvPr/>
        </p:nvPicPr>
        <p:blipFill>
          <a:blip r:embed="rId4"/>
          <a:stretch>
            <a:fillRect/>
          </a:stretch>
        </p:blipFill>
        <p:spPr>
          <a:xfrm>
            <a:off x="5316665" y="1364566"/>
            <a:ext cx="3343275" cy="971550"/>
          </a:xfrm>
          <a:prstGeom prst="rect">
            <a:avLst/>
          </a:prstGeom>
        </p:spPr>
      </p:pic>
      <p:sp>
        <p:nvSpPr>
          <p:cNvPr id="13" name="Rectángulo 12">
            <a:extLst>
              <a:ext uri="{FF2B5EF4-FFF2-40B4-BE49-F238E27FC236}">
                <a16:creationId xmlns:a16="http://schemas.microsoft.com/office/drawing/2014/main" id="{F35483F3-FCB0-4175-8794-4432C1421D78}"/>
              </a:ext>
            </a:extLst>
          </p:cNvPr>
          <p:cNvSpPr/>
          <p:nvPr/>
        </p:nvSpPr>
        <p:spPr>
          <a:xfrm>
            <a:off x="5316665" y="962926"/>
            <a:ext cx="3403496" cy="369332"/>
          </a:xfrm>
          <a:prstGeom prst="rect">
            <a:avLst/>
          </a:prstGeom>
        </p:spPr>
        <p:txBody>
          <a:bodyPr wrap="none">
            <a:spAutoFit/>
          </a:bodyPr>
          <a:lstStyle/>
          <a:p>
            <a:r>
              <a:rPr lang="es-CO" dirty="0">
                <a:solidFill>
                  <a:schemeClr val="tx1">
                    <a:lumMod val="85000"/>
                    <a:lumOff val="15000"/>
                  </a:schemeClr>
                </a:solidFill>
                <a:latin typeface="Helvetica LT Std" pitchFamily="34" charset="0"/>
              </a:rPr>
              <a:t>Desarrollo ambiental sostenible</a:t>
            </a:r>
            <a:endParaRPr lang="es-CO" dirty="0"/>
          </a:p>
        </p:txBody>
      </p:sp>
      <p:sp>
        <p:nvSpPr>
          <p:cNvPr id="3" name="Rectángulo 2">
            <a:extLst>
              <a:ext uri="{FF2B5EF4-FFF2-40B4-BE49-F238E27FC236}">
                <a16:creationId xmlns:a16="http://schemas.microsoft.com/office/drawing/2014/main" id="{CF64E428-B789-44F4-852D-A99AB754D2D9}"/>
              </a:ext>
            </a:extLst>
          </p:cNvPr>
          <p:cNvSpPr/>
          <p:nvPr/>
        </p:nvSpPr>
        <p:spPr>
          <a:xfrm>
            <a:off x="-749300" y="1582341"/>
            <a:ext cx="10350500" cy="1754326"/>
          </a:xfrm>
          <a:prstGeom prst="rect">
            <a:avLst/>
          </a:prstGeom>
        </p:spPr>
        <p:txBody>
          <a:bodyPr wrap="square">
            <a:spAutoFit/>
          </a:bodyPr>
          <a:lstStyle/>
          <a:p>
            <a:pPr>
              <a:buFont typeface="Arial" panose="020B0604020202020204" pitchFamily="34" charset="0"/>
              <a:buChar char="•"/>
            </a:pPr>
            <a:r>
              <a:rPr lang="es-CO" dirty="0">
                <a:solidFill>
                  <a:srgbClr val="747474"/>
                </a:solidFill>
                <a:latin typeface="Open Sans"/>
              </a:rPr>
              <a:t>13.a Cumplir el compromiso de los países desarrollados que son partes en la Convención Marco de las Naciones Unidas sobre el Cambio Climático de lograr para el año 2020 el objetivo de movilizar conjuntamente 100.000 millones de dólares anuales procedentes de todas las fuentes a fin de atender las necesidades de los países en desarrollo respecto de la adopción de medidas concretas de mitigación y la transparencia de su aplicación, y poner en pleno funcionamiento el Fondo Verde para el Clima capitalizándolo lo antes posible</a:t>
            </a:r>
            <a:endParaRPr lang="es-CO" b="0" i="0" dirty="0">
              <a:solidFill>
                <a:srgbClr val="747474"/>
              </a:solidFill>
              <a:effectLst/>
              <a:latin typeface="Open Sans"/>
            </a:endParaRPr>
          </a:p>
        </p:txBody>
      </p:sp>
      <p:sp>
        <p:nvSpPr>
          <p:cNvPr id="4" name="Rectángulo 3">
            <a:extLst>
              <a:ext uri="{FF2B5EF4-FFF2-40B4-BE49-F238E27FC236}">
                <a16:creationId xmlns:a16="http://schemas.microsoft.com/office/drawing/2014/main" id="{10BF0F4E-5559-496D-A9AC-F0271EA056B8}"/>
              </a:ext>
            </a:extLst>
          </p:cNvPr>
          <p:cNvSpPr/>
          <p:nvPr/>
        </p:nvSpPr>
        <p:spPr>
          <a:xfrm>
            <a:off x="143328" y="2987845"/>
            <a:ext cx="9000672" cy="646331"/>
          </a:xfrm>
          <a:prstGeom prst="rect">
            <a:avLst/>
          </a:prstGeom>
        </p:spPr>
        <p:txBody>
          <a:bodyPr wrap="square">
            <a:spAutoFit/>
          </a:bodyPr>
          <a:lstStyle/>
          <a:p>
            <a:r>
              <a:rPr lang="es-CO" b="1" dirty="0">
                <a:solidFill>
                  <a:srgbClr val="333333"/>
                </a:solidFill>
                <a:latin typeface="Varela Round"/>
              </a:rPr>
              <a:t>Objetivo 14: Conservar y utilizar en forma sostenible los océanos, los mares y los recursos marinos para el desarrollo sostenible</a:t>
            </a:r>
            <a:endParaRPr lang="es-CO" b="1" i="0" dirty="0">
              <a:solidFill>
                <a:srgbClr val="333333"/>
              </a:solidFill>
              <a:effectLst/>
              <a:latin typeface="Varela Round"/>
            </a:endParaRPr>
          </a:p>
        </p:txBody>
      </p:sp>
      <p:sp>
        <p:nvSpPr>
          <p:cNvPr id="6" name="Rectángulo 5">
            <a:extLst>
              <a:ext uri="{FF2B5EF4-FFF2-40B4-BE49-F238E27FC236}">
                <a16:creationId xmlns:a16="http://schemas.microsoft.com/office/drawing/2014/main" id="{C336D109-4162-49B4-9FBB-1D01B8D021A8}"/>
              </a:ext>
            </a:extLst>
          </p:cNvPr>
          <p:cNvSpPr/>
          <p:nvPr/>
        </p:nvSpPr>
        <p:spPr>
          <a:xfrm>
            <a:off x="79828" y="3586750"/>
            <a:ext cx="10791111" cy="3693319"/>
          </a:xfrm>
          <a:prstGeom prst="rect">
            <a:avLst/>
          </a:prstGeom>
        </p:spPr>
        <p:txBody>
          <a:bodyPr wrap="square">
            <a:spAutoFit/>
          </a:bodyPr>
          <a:lstStyle/>
          <a:p>
            <a:pPr>
              <a:buFont typeface="Arial" panose="020B0604020202020204" pitchFamily="34" charset="0"/>
              <a:buChar char="•"/>
            </a:pPr>
            <a:r>
              <a:rPr lang="es-CO" dirty="0">
                <a:solidFill>
                  <a:srgbClr val="747474"/>
                </a:solidFill>
                <a:latin typeface="Open Sans"/>
              </a:rPr>
              <a:t>14.4 De aquí a 2020, reglamentar eficazmente la explotación pesquera y poner fin a la pesca excesiva, la pesca ilegal, no declarada y no reglamentada y las prácticas pesqueras destructivas, y aplicar planes de gestión con fundamento científico a fin de restablecer las poblaciones de peces en el plazo más breve posible, al menos alcanzando niveles que puedan producir el máximo rendimiento sostenible de acuerdo con sus características biológicas</a:t>
            </a:r>
          </a:p>
          <a:p>
            <a:pPr>
              <a:buFont typeface="Arial" panose="020B0604020202020204" pitchFamily="34" charset="0"/>
              <a:buChar char="•"/>
            </a:pPr>
            <a:r>
              <a:rPr lang="es-CO" dirty="0">
                <a:solidFill>
                  <a:srgbClr val="747474"/>
                </a:solidFill>
                <a:latin typeface="Open Sans"/>
              </a:rPr>
              <a:t>14.5 De aquí a 2020, conservar al menos el 10% de las zonas costeras y marinas, de conformidad con las leyes nacionales y el derecho internacional y sobre la base de la mejor información científica disponible</a:t>
            </a:r>
          </a:p>
          <a:p>
            <a:pPr>
              <a:buFont typeface="Arial" panose="020B0604020202020204" pitchFamily="34" charset="0"/>
              <a:buChar char="•"/>
            </a:pPr>
            <a:r>
              <a:rPr lang="es-CO" dirty="0">
                <a:solidFill>
                  <a:srgbClr val="747474"/>
                </a:solidFill>
                <a:latin typeface="Open Sans"/>
              </a:rPr>
              <a:t>14.6 De aquí a 2020, prohibir ciertas formas de subvenciones a la pesca que contribuyen a la sobrecapacidad y la pesca excesiva, eliminar las subvenciones que contribuyen a la pesca ilegal, no declarada y no reglamentada y abstenerse de introducir nuevas subvenciones de esa índole, reconociendo que la negociación sobre las subvenciones a la pesca en el marco de la Organización Mundial del Comercio debe incluir un trato especial y diferenciado, apropiado y efectivo para </a:t>
            </a:r>
            <a:r>
              <a:rPr lang="es-CO" dirty="0" err="1">
                <a:solidFill>
                  <a:srgbClr val="747474"/>
                </a:solidFill>
                <a:latin typeface="Open Sans"/>
              </a:rPr>
              <a:t>lospaíses</a:t>
            </a:r>
            <a:r>
              <a:rPr lang="es-CO" dirty="0">
                <a:solidFill>
                  <a:srgbClr val="747474"/>
                </a:solidFill>
                <a:latin typeface="Open Sans"/>
              </a:rPr>
              <a:t> en desarrollo y los países menos adelantados ¹</a:t>
            </a:r>
            <a:endParaRPr lang="es-CO" b="0" i="0" dirty="0">
              <a:solidFill>
                <a:srgbClr val="747474"/>
              </a:solidFill>
              <a:effectLst/>
              <a:latin typeface="Open Sans"/>
            </a:endParaRPr>
          </a:p>
        </p:txBody>
      </p:sp>
    </p:spTree>
    <p:extLst>
      <p:ext uri="{BB962C8B-B14F-4D97-AF65-F5344CB8AC3E}">
        <p14:creationId xmlns:p14="http://schemas.microsoft.com/office/powerpoint/2010/main" val="204849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CF30B7C-011C-48F0-8B9F-4E2642AD249E}" type="slidenum">
              <a:rPr lang="es-CO" smtClean="0"/>
              <a:pPr/>
              <a:t>12</a:t>
            </a:fld>
            <a:endParaRPr lang="es-CO" dirty="0"/>
          </a:p>
        </p:txBody>
      </p:sp>
      <p:sp>
        <p:nvSpPr>
          <p:cNvPr id="9" name="Rectángulo 8">
            <a:extLst>
              <a:ext uri="{FF2B5EF4-FFF2-40B4-BE49-F238E27FC236}">
                <a16:creationId xmlns:a16="http://schemas.microsoft.com/office/drawing/2014/main" id="{B180F48C-B78E-40A7-945A-A10CA548950D}"/>
              </a:ext>
            </a:extLst>
          </p:cNvPr>
          <p:cNvSpPr/>
          <p:nvPr/>
        </p:nvSpPr>
        <p:spPr>
          <a:xfrm>
            <a:off x="1258622" y="6472679"/>
            <a:ext cx="6736080" cy="369332"/>
          </a:xfrm>
          <a:prstGeom prst="rect">
            <a:avLst/>
          </a:prstGeom>
        </p:spPr>
        <p:txBody>
          <a:bodyPr wrap="square">
            <a:spAutoFit/>
          </a:bodyPr>
          <a:lstStyle/>
          <a:p>
            <a:pPr algn="ctr"/>
            <a:r>
              <a:rPr lang="es-CO" dirty="0">
                <a:solidFill>
                  <a:schemeClr val="tx1">
                    <a:lumMod val="85000"/>
                    <a:lumOff val="15000"/>
                  </a:schemeClr>
                </a:solidFill>
                <a:latin typeface="Helvetica LT Std" pitchFamily="34" charset="0"/>
              </a:rPr>
              <a:t>Maestría en Desarrollo Sostenible</a:t>
            </a:r>
          </a:p>
        </p:txBody>
      </p:sp>
      <p:pic>
        <p:nvPicPr>
          <p:cNvPr id="11" name="Picture 4" descr="Resultado de imagen para universidad de la costa">
            <a:extLst>
              <a:ext uri="{FF2B5EF4-FFF2-40B4-BE49-F238E27FC236}">
                <a16:creationId xmlns:a16="http://schemas.microsoft.com/office/drawing/2014/main" id="{6662AB79-520E-4637-B3BE-27D3C2B5F6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28" y="5883276"/>
            <a:ext cx="1130770" cy="97472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526FDE21-8431-4A9F-8397-3ED9DFF2F707}"/>
              </a:ext>
            </a:extLst>
          </p:cNvPr>
          <p:cNvPicPr>
            <a:picLocks noChangeAspect="1"/>
          </p:cNvPicPr>
          <p:nvPr/>
        </p:nvPicPr>
        <p:blipFill>
          <a:blip r:embed="rId4"/>
          <a:stretch>
            <a:fillRect/>
          </a:stretch>
        </p:blipFill>
        <p:spPr>
          <a:xfrm>
            <a:off x="5316665" y="1364566"/>
            <a:ext cx="3343275" cy="971550"/>
          </a:xfrm>
          <a:prstGeom prst="rect">
            <a:avLst/>
          </a:prstGeom>
        </p:spPr>
      </p:pic>
      <p:sp>
        <p:nvSpPr>
          <p:cNvPr id="13" name="Rectángulo 12">
            <a:extLst>
              <a:ext uri="{FF2B5EF4-FFF2-40B4-BE49-F238E27FC236}">
                <a16:creationId xmlns:a16="http://schemas.microsoft.com/office/drawing/2014/main" id="{F35483F3-FCB0-4175-8794-4432C1421D78}"/>
              </a:ext>
            </a:extLst>
          </p:cNvPr>
          <p:cNvSpPr/>
          <p:nvPr/>
        </p:nvSpPr>
        <p:spPr>
          <a:xfrm>
            <a:off x="5316665" y="962926"/>
            <a:ext cx="3403496" cy="369332"/>
          </a:xfrm>
          <a:prstGeom prst="rect">
            <a:avLst/>
          </a:prstGeom>
        </p:spPr>
        <p:txBody>
          <a:bodyPr wrap="none">
            <a:spAutoFit/>
          </a:bodyPr>
          <a:lstStyle/>
          <a:p>
            <a:r>
              <a:rPr lang="es-CO" dirty="0">
                <a:solidFill>
                  <a:schemeClr val="tx1">
                    <a:lumMod val="85000"/>
                    <a:lumOff val="15000"/>
                  </a:schemeClr>
                </a:solidFill>
                <a:latin typeface="Helvetica LT Std" pitchFamily="34" charset="0"/>
              </a:rPr>
              <a:t>Desarrollo ambiental sostenible</a:t>
            </a:r>
            <a:endParaRPr lang="es-CO" dirty="0"/>
          </a:p>
        </p:txBody>
      </p:sp>
      <p:sp>
        <p:nvSpPr>
          <p:cNvPr id="7" name="Rectángulo 6">
            <a:extLst>
              <a:ext uri="{FF2B5EF4-FFF2-40B4-BE49-F238E27FC236}">
                <a16:creationId xmlns:a16="http://schemas.microsoft.com/office/drawing/2014/main" id="{06404431-BAAA-454B-802B-31FED85C038C}"/>
              </a:ext>
            </a:extLst>
          </p:cNvPr>
          <p:cNvSpPr/>
          <p:nvPr/>
        </p:nvSpPr>
        <p:spPr>
          <a:xfrm>
            <a:off x="292100" y="362761"/>
            <a:ext cx="4572000" cy="1200329"/>
          </a:xfrm>
          <a:prstGeom prst="rect">
            <a:avLst/>
          </a:prstGeom>
        </p:spPr>
        <p:txBody>
          <a:bodyPr>
            <a:spAutoFit/>
          </a:bodyPr>
          <a:lstStyle/>
          <a:p>
            <a:r>
              <a:rPr lang="es-CO" b="1" dirty="0">
                <a:solidFill>
                  <a:srgbClr val="333333"/>
                </a:solidFill>
                <a:latin typeface="Varela Round"/>
              </a:rPr>
              <a:t>Objetivo 15: Gestionar sosteniblemente los bosques, luchar contra la desertificación, detener e invertir la degradación de las tierras y detener la pérdida de biodiversidad</a:t>
            </a:r>
            <a:endParaRPr lang="es-CO" b="1" i="0" dirty="0">
              <a:solidFill>
                <a:srgbClr val="333333"/>
              </a:solidFill>
              <a:effectLst/>
              <a:latin typeface="Varela Round"/>
            </a:endParaRPr>
          </a:p>
        </p:txBody>
      </p:sp>
      <p:sp>
        <p:nvSpPr>
          <p:cNvPr id="8" name="Rectángulo 7">
            <a:extLst>
              <a:ext uri="{FF2B5EF4-FFF2-40B4-BE49-F238E27FC236}">
                <a16:creationId xmlns:a16="http://schemas.microsoft.com/office/drawing/2014/main" id="{57B6BAA6-6E2B-4B43-B09E-F95484B227C3}"/>
              </a:ext>
            </a:extLst>
          </p:cNvPr>
          <p:cNvSpPr/>
          <p:nvPr/>
        </p:nvSpPr>
        <p:spPr>
          <a:xfrm>
            <a:off x="381000" y="1691857"/>
            <a:ext cx="7613702" cy="1200329"/>
          </a:xfrm>
          <a:prstGeom prst="rect">
            <a:avLst/>
          </a:prstGeom>
        </p:spPr>
        <p:txBody>
          <a:bodyPr wrap="square">
            <a:spAutoFit/>
          </a:bodyPr>
          <a:lstStyle/>
          <a:p>
            <a:pPr>
              <a:buFont typeface="Arial" panose="020B0604020202020204" pitchFamily="34" charset="0"/>
              <a:buChar char="•"/>
            </a:pPr>
            <a:r>
              <a:rPr lang="es-CO" dirty="0">
                <a:solidFill>
                  <a:srgbClr val="747474"/>
                </a:solidFill>
                <a:latin typeface="Open Sans"/>
              </a:rPr>
              <a:t>15.3  Para 2030, luchar contra la desertificación, rehabilitar las tierras y los suelos degradados, incluidas las tierras afectadas por la desertificación, la sequía y las inundaciones, y procurar lograr un mundo con una degradación neutra del suelo</a:t>
            </a:r>
            <a:endParaRPr lang="es-CO" b="0" i="0" dirty="0">
              <a:solidFill>
                <a:srgbClr val="747474"/>
              </a:solidFill>
              <a:effectLst/>
              <a:latin typeface="Open Sans"/>
            </a:endParaRPr>
          </a:p>
        </p:txBody>
      </p:sp>
    </p:spTree>
    <p:extLst>
      <p:ext uri="{BB962C8B-B14F-4D97-AF65-F5344CB8AC3E}">
        <p14:creationId xmlns:p14="http://schemas.microsoft.com/office/powerpoint/2010/main" val="143275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CF30B7C-011C-48F0-8B9F-4E2642AD249E}" type="slidenum">
              <a:rPr lang="es-CO" smtClean="0"/>
              <a:pPr/>
              <a:t>13</a:t>
            </a:fld>
            <a:endParaRPr lang="es-CO" dirty="0"/>
          </a:p>
        </p:txBody>
      </p:sp>
      <p:sp>
        <p:nvSpPr>
          <p:cNvPr id="9" name="Rectángulo 8">
            <a:extLst>
              <a:ext uri="{FF2B5EF4-FFF2-40B4-BE49-F238E27FC236}">
                <a16:creationId xmlns:a16="http://schemas.microsoft.com/office/drawing/2014/main" id="{B180F48C-B78E-40A7-945A-A10CA548950D}"/>
              </a:ext>
            </a:extLst>
          </p:cNvPr>
          <p:cNvSpPr/>
          <p:nvPr/>
        </p:nvSpPr>
        <p:spPr>
          <a:xfrm>
            <a:off x="1258622" y="6472679"/>
            <a:ext cx="6736080" cy="369332"/>
          </a:xfrm>
          <a:prstGeom prst="rect">
            <a:avLst/>
          </a:prstGeom>
        </p:spPr>
        <p:txBody>
          <a:bodyPr wrap="square">
            <a:spAutoFit/>
          </a:bodyPr>
          <a:lstStyle/>
          <a:p>
            <a:pPr algn="ctr"/>
            <a:r>
              <a:rPr lang="es-CO" dirty="0">
                <a:solidFill>
                  <a:schemeClr val="tx1">
                    <a:lumMod val="85000"/>
                    <a:lumOff val="15000"/>
                  </a:schemeClr>
                </a:solidFill>
                <a:latin typeface="Helvetica LT Std" pitchFamily="34" charset="0"/>
              </a:rPr>
              <a:t>Maestría en Desarrollo Sostenible</a:t>
            </a:r>
          </a:p>
        </p:txBody>
      </p:sp>
      <p:pic>
        <p:nvPicPr>
          <p:cNvPr id="11" name="Picture 4" descr="Resultado de imagen para universidad de la costa">
            <a:extLst>
              <a:ext uri="{FF2B5EF4-FFF2-40B4-BE49-F238E27FC236}">
                <a16:creationId xmlns:a16="http://schemas.microsoft.com/office/drawing/2014/main" id="{6662AB79-520E-4637-B3BE-27D3C2B5F6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28" y="5883276"/>
            <a:ext cx="1130770" cy="97472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33FCF29C-DBFB-44F9-AC57-220BDAB50D89}"/>
              </a:ext>
            </a:extLst>
          </p:cNvPr>
          <p:cNvPicPr>
            <a:picLocks noChangeAspect="1"/>
          </p:cNvPicPr>
          <p:nvPr/>
        </p:nvPicPr>
        <p:blipFill>
          <a:blip r:embed="rId4"/>
          <a:stretch>
            <a:fillRect/>
          </a:stretch>
        </p:blipFill>
        <p:spPr>
          <a:xfrm>
            <a:off x="1619250" y="1146315"/>
            <a:ext cx="5905500" cy="4019550"/>
          </a:xfrm>
          <a:prstGeom prst="rect">
            <a:avLst/>
          </a:prstGeom>
        </p:spPr>
      </p:pic>
      <p:pic>
        <p:nvPicPr>
          <p:cNvPr id="2" name="Imagen 1">
            <a:extLst>
              <a:ext uri="{FF2B5EF4-FFF2-40B4-BE49-F238E27FC236}">
                <a16:creationId xmlns:a16="http://schemas.microsoft.com/office/drawing/2014/main" id="{75B6747D-B91D-47BF-8475-2F7091716CC5}"/>
              </a:ext>
            </a:extLst>
          </p:cNvPr>
          <p:cNvPicPr>
            <a:picLocks noChangeAspect="1"/>
          </p:cNvPicPr>
          <p:nvPr/>
        </p:nvPicPr>
        <p:blipFill>
          <a:blip r:embed="rId5"/>
          <a:stretch>
            <a:fillRect/>
          </a:stretch>
        </p:blipFill>
        <p:spPr>
          <a:xfrm>
            <a:off x="1497012" y="656351"/>
            <a:ext cx="1323975" cy="390525"/>
          </a:xfrm>
          <a:prstGeom prst="rect">
            <a:avLst/>
          </a:prstGeom>
        </p:spPr>
      </p:pic>
    </p:spTree>
    <p:extLst>
      <p:ext uri="{BB962C8B-B14F-4D97-AF65-F5344CB8AC3E}">
        <p14:creationId xmlns:p14="http://schemas.microsoft.com/office/powerpoint/2010/main" val="974926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562390FC-1FCA-4659-B435-956F2DD934C4}" type="slidenum">
              <a:rPr lang="es-CO" smtClean="0"/>
              <a:t>14</a:t>
            </a:fld>
            <a:endParaRPr lang="es-CO"/>
          </a:p>
        </p:txBody>
      </p:sp>
      <p:pic>
        <p:nvPicPr>
          <p:cNvPr id="1026"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747" y="2271543"/>
            <a:ext cx="4064505" cy="228986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5E12613E-BCD5-47BC-A80B-0AEF71D66539}"/>
              </a:ext>
            </a:extLst>
          </p:cNvPr>
          <p:cNvSpPr/>
          <p:nvPr/>
        </p:nvSpPr>
        <p:spPr>
          <a:xfrm>
            <a:off x="1258622" y="6472679"/>
            <a:ext cx="6736080" cy="369332"/>
          </a:xfrm>
          <a:prstGeom prst="rect">
            <a:avLst/>
          </a:prstGeom>
        </p:spPr>
        <p:txBody>
          <a:bodyPr wrap="square">
            <a:spAutoFit/>
          </a:bodyPr>
          <a:lstStyle/>
          <a:p>
            <a:pPr algn="ctr"/>
            <a:r>
              <a:rPr lang="es-CO" dirty="0">
                <a:solidFill>
                  <a:schemeClr val="tx1">
                    <a:lumMod val="85000"/>
                    <a:lumOff val="15000"/>
                  </a:schemeClr>
                </a:solidFill>
                <a:latin typeface="Helvetica LT Std" pitchFamily="34" charset="0"/>
              </a:rPr>
              <a:t>Maestría en Desarrollo Sostenible</a:t>
            </a:r>
          </a:p>
        </p:txBody>
      </p:sp>
      <p:pic>
        <p:nvPicPr>
          <p:cNvPr id="8" name="Picture 4" descr="Resultado de imagen para universidad de la costa">
            <a:extLst>
              <a:ext uri="{FF2B5EF4-FFF2-40B4-BE49-F238E27FC236}">
                <a16:creationId xmlns:a16="http://schemas.microsoft.com/office/drawing/2014/main" id="{1F0BA866-4646-4C9C-BFF4-25F67F8DFC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28" y="5883276"/>
            <a:ext cx="1130770" cy="97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562390FC-1FCA-4659-B435-956F2DD934C4}" type="slidenum">
              <a:rPr lang="es-CO" smtClean="0"/>
              <a:t>2</a:t>
            </a:fld>
            <a:endParaRPr lang="es-CO" dirty="0"/>
          </a:p>
        </p:txBody>
      </p:sp>
      <p:sp>
        <p:nvSpPr>
          <p:cNvPr id="7" name="Rectángulo 6">
            <a:extLst>
              <a:ext uri="{FF2B5EF4-FFF2-40B4-BE49-F238E27FC236}">
                <a16:creationId xmlns:a16="http://schemas.microsoft.com/office/drawing/2014/main" id="{DFF6BB7E-E8F9-4453-BA4E-2BE4E84774A8}"/>
              </a:ext>
            </a:extLst>
          </p:cNvPr>
          <p:cNvSpPr/>
          <p:nvPr/>
        </p:nvSpPr>
        <p:spPr>
          <a:xfrm>
            <a:off x="1258622" y="6472679"/>
            <a:ext cx="6736080" cy="369332"/>
          </a:xfrm>
          <a:prstGeom prst="rect">
            <a:avLst/>
          </a:prstGeom>
        </p:spPr>
        <p:txBody>
          <a:bodyPr wrap="square">
            <a:spAutoFit/>
          </a:bodyPr>
          <a:lstStyle/>
          <a:p>
            <a:pPr algn="ctr"/>
            <a:r>
              <a:rPr lang="es-CO" dirty="0">
                <a:solidFill>
                  <a:schemeClr val="tx1">
                    <a:lumMod val="85000"/>
                    <a:lumOff val="15000"/>
                  </a:schemeClr>
                </a:solidFill>
                <a:latin typeface="Helvetica LT Std" pitchFamily="34" charset="0"/>
              </a:rPr>
              <a:t>Maestría en Desarrollo Sostenible</a:t>
            </a:r>
          </a:p>
        </p:txBody>
      </p:sp>
      <p:sp>
        <p:nvSpPr>
          <p:cNvPr id="10" name="18 CuadroTexto">
            <a:extLst>
              <a:ext uri="{FF2B5EF4-FFF2-40B4-BE49-F238E27FC236}">
                <a16:creationId xmlns:a16="http://schemas.microsoft.com/office/drawing/2014/main" id="{AE2CB494-6BBC-4128-B286-C34B0285CBA5}"/>
              </a:ext>
            </a:extLst>
          </p:cNvPr>
          <p:cNvSpPr txBox="1"/>
          <p:nvPr/>
        </p:nvSpPr>
        <p:spPr>
          <a:xfrm>
            <a:off x="2380428" y="2282290"/>
            <a:ext cx="5614274" cy="3600986"/>
          </a:xfrm>
          <a:prstGeom prst="rect">
            <a:avLst/>
          </a:prstGeom>
          <a:noFill/>
        </p:spPr>
        <p:txBody>
          <a:bodyPr wrap="square" rtlCol="0">
            <a:spAutoFit/>
          </a:bodyPr>
          <a:lstStyle/>
          <a:p>
            <a:pPr algn="just"/>
            <a:r>
              <a:rPr lang="es-CO" dirty="0">
                <a:solidFill>
                  <a:schemeClr val="tx1">
                    <a:lumMod val="85000"/>
                    <a:lumOff val="15000"/>
                  </a:schemeClr>
                </a:solidFill>
                <a:latin typeface="Helvetica LT Std" pitchFamily="34" charset="0"/>
              </a:rPr>
              <a:t>Ingeniero Civil – Tecnólogo en Oceanografía Física</a:t>
            </a:r>
          </a:p>
          <a:p>
            <a:pPr algn="just"/>
            <a:r>
              <a:rPr lang="es-CO" dirty="0">
                <a:solidFill>
                  <a:schemeClr val="tx1">
                    <a:lumMod val="85000"/>
                    <a:lumOff val="15000"/>
                  </a:schemeClr>
                </a:solidFill>
                <a:latin typeface="Helvetica LT Std" pitchFamily="34" charset="0"/>
              </a:rPr>
              <a:t>Máster Ingeniería – Recursos Hidráulicos</a:t>
            </a:r>
          </a:p>
          <a:p>
            <a:pPr algn="just"/>
            <a:r>
              <a:rPr lang="es-CO" dirty="0">
                <a:solidFill>
                  <a:schemeClr val="tx1">
                    <a:lumMod val="85000"/>
                    <a:lumOff val="15000"/>
                  </a:schemeClr>
                </a:solidFill>
                <a:latin typeface="Helvetica LT Std" pitchFamily="34" charset="0"/>
              </a:rPr>
              <a:t>Doctor en Ingeniería Civil</a:t>
            </a:r>
          </a:p>
          <a:p>
            <a:pPr algn="just"/>
            <a:endParaRPr lang="es-CO" sz="1600" dirty="0">
              <a:solidFill>
                <a:schemeClr val="tx1">
                  <a:lumMod val="85000"/>
                  <a:lumOff val="15000"/>
                </a:schemeClr>
              </a:solidFill>
              <a:latin typeface="Helvetica LT Std" pitchFamily="34" charset="0"/>
            </a:endParaRPr>
          </a:p>
          <a:p>
            <a:pPr algn="just"/>
            <a:r>
              <a:rPr lang="es-CO" dirty="0">
                <a:solidFill>
                  <a:schemeClr val="tx1">
                    <a:lumMod val="85000"/>
                    <a:lumOff val="15000"/>
                  </a:schemeClr>
                </a:solidFill>
                <a:latin typeface="Helvetica LT Std" pitchFamily="34" charset="0"/>
              </a:rPr>
              <a:t>Áreas de investigación:</a:t>
            </a:r>
          </a:p>
          <a:p>
            <a:pPr marL="285750" indent="-285750" algn="just">
              <a:buFont typeface="Arial" panose="020B0604020202020204" pitchFamily="34" charset="0"/>
              <a:buChar char="•"/>
            </a:pPr>
            <a:r>
              <a:rPr lang="es-CO" dirty="0">
                <a:solidFill>
                  <a:schemeClr val="tx1">
                    <a:lumMod val="85000"/>
                    <a:lumOff val="15000"/>
                  </a:schemeClr>
                </a:solidFill>
                <a:latin typeface="Helvetica LT Std" pitchFamily="34" charset="0"/>
              </a:rPr>
              <a:t>Ingeniería Costera y Offshore</a:t>
            </a:r>
          </a:p>
          <a:p>
            <a:pPr marL="285750" indent="-285750" algn="just">
              <a:buFont typeface="Arial" panose="020B0604020202020204" pitchFamily="34" charset="0"/>
              <a:buChar char="•"/>
            </a:pPr>
            <a:r>
              <a:rPr lang="es-CO" dirty="0">
                <a:solidFill>
                  <a:schemeClr val="tx1">
                    <a:lumMod val="85000"/>
                    <a:lumOff val="15000"/>
                  </a:schemeClr>
                </a:solidFill>
                <a:latin typeface="Helvetica LT Std" pitchFamily="34" charset="0"/>
              </a:rPr>
              <a:t>Modelación Hidráulica ambiental</a:t>
            </a:r>
          </a:p>
          <a:p>
            <a:pPr marL="285750" indent="-285750" algn="just">
              <a:buFont typeface="Arial" panose="020B0604020202020204" pitchFamily="34" charset="0"/>
              <a:buChar char="•"/>
            </a:pPr>
            <a:r>
              <a:rPr lang="es-CO" dirty="0">
                <a:solidFill>
                  <a:schemeClr val="tx1">
                    <a:lumMod val="85000"/>
                    <a:lumOff val="15000"/>
                  </a:schemeClr>
                </a:solidFill>
                <a:latin typeface="Helvetica LT Std" pitchFamily="34" charset="0"/>
              </a:rPr>
              <a:t>Interacción flujo-estructura</a:t>
            </a:r>
          </a:p>
          <a:p>
            <a:pPr marL="285750" indent="-285750" algn="just">
              <a:buFont typeface="Arial" panose="020B0604020202020204" pitchFamily="34" charset="0"/>
              <a:buChar char="•"/>
            </a:pPr>
            <a:r>
              <a:rPr lang="es-CO" dirty="0">
                <a:solidFill>
                  <a:schemeClr val="tx1">
                    <a:lumMod val="85000"/>
                    <a:lumOff val="15000"/>
                  </a:schemeClr>
                </a:solidFill>
                <a:latin typeface="Helvetica LT Std" pitchFamily="34" charset="0"/>
              </a:rPr>
              <a:t>Hidrología y clima</a:t>
            </a:r>
          </a:p>
          <a:p>
            <a:pPr marL="285750" indent="-285750" algn="just">
              <a:buFont typeface="Arial" panose="020B0604020202020204" pitchFamily="34" charset="0"/>
              <a:buChar char="•"/>
            </a:pPr>
            <a:r>
              <a:rPr lang="es-CO" dirty="0">
                <a:solidFill>
                  <a:schemeClr val="tx1">
                    <a:lumMod val="85000"/>
                    <a:lumOff val="15000"/>
                  </a:schemeClr>
                </a:solidFill>
                <a:latin typeface="Helvetica LT Std" pitchFamily="34" charset="0"/>
              </a:rPr>
              <a:t>Hidromecánica</a:t>
            </a:r>
          </a:p>
          <a:p>
            <a:pPr marL="285750" indent="-285750" algn="just">
              <a:buFont typeface="Arial" panose="020B0604020202020204" pitchFamily="34" charset="0"/>
              <a:buChar char="•"/>
            </a:pPr>
            <a:r>
              <a:rPr lang="es-CO" dirty="0">
                <a:solidFill>
                  <a:schemeClr val="tx1">
                    <a:lumMod val="85000"/>
                    <a:lumOff val="15000"/>
                  </a:schemeClr>
                </a:solidFill>
                <a:latin typeface="Helvetica LT Std" pitchFamily="34" charset="0"/>
              </a:rPr>
              <a:t>Redes neuronales y Algoritmos Genéticos.</a:t>
            </a:r>
          </a:p>
          <a:p>
            <a:pPr algn="just"/>
            <a:endParaRPr lang="es-CO" sz="1600" dirty="0">
              <a:solidFill>
                <a:schemeClr val="tx1">
                  <a:lumMod val="85000"/>
                  <a:lumOff val="15000"/>
                </a:schemeClr>
              </a:solidFill>
              <a:latin typeface="Helvetica LT Std" pitchFamily="34" charset="0"/>
            </a:endParaRPr>
          </a:p>
          <a:p>
            <a:pPr algn="just"/>
            <a:endParaRPr lang="es-CO" sz="1600" dirty="0">
              <a:solidFill>
                <a:schemeClr val="tx1">
                  <a:lumMod val="85000"/>
                  <a:lumOff val="15000"/>
                </a:schemeClr>
              </a:solidFill>
              <a:latin typeface="Helvetica LT Std" pitchFamily="34" charset="0"/>
            </a:endParaRPr>
          </a:p>
        </p:txBody>
      </p:sp>
      <p:sp>
        <p:nvSpPr>
          <p:cNvPr id="11" name="31 CuadroTexto">
            <a:extLst>
              <a:ext uri="{FF2B5EF4-FFF2-40B4-BE49-F238E27FC236}">
                <a16:creationId xmlns:a16="http://schemas.microsoft.com/office/drawing/2014/main" id="{A70B8E94-85FA-46EE-B043-28DF22AEFCF0}"/>
              </a:ext>
            </a:extLst>
          </p:cNvPr>
          <p:cNvSpPr txBox="1"/>
          <p:nvPr/>
        </p:nvSpPr>
        <p:spPr>
          <a:xfrm>
            <a:off x="1546368" y="1345693"/>
            <a:ext cx="5680249" cy="584775"/>
          </a:xfrm>
          <a:prstGeom prst="rect">
            <a:avLst/>
          </a:prstGeom>
          <a:noFill/>
        </p:spPr>
        <p:txBody>
          <a:bodyPr wrap="square" rtlCol="0">
            <a:spAutoFit/>
          </a:bodyPr>
          <a:lstStyle/>
          <a:p>
            <a:pPr algn="ctr"/>
            <a:r>
              <a:rPr lang="es-CO" sz="3200" b="1" dirty="0">
                <a:solidFill>
                  <a:schemeClr val="tx1">
                    <a:lumMod val="85000"/>
                    <a:lumOff val="15000"/>
                  </a:schemeClr>
                </a:solidFill>
                <a:latin typeface="Nexa Bold" pitchFamily="50" charset="0"/>
              </a:rPr>
              <a:t>Juan Gabriel Rueda Bayona</a:t>
            </a:r>
          </a:p>
        </p:txBody>
      </p:sp>
      <p:pic>
        <p:nvPicPr>
          <p:cNvPr id="12" name="Imagen 11" descr="C:\Users\User\AppData\Local\Microsoft\Windows\INetCache\Content.Word\foto Juan 2017_0002.jpg">
            <a:extLst>
              <a:ext uri="{FF2B5EF4-FFF2-40B4-BE49-F238E27FC236}">
                <a16:creationId xmlns:a16="http://schemas.microsoft.com/office/drawing/2014/main" id="{ED00458D-05AE-4ED7-98B2-C3D95E5112B6}"/>
              </a:ext>
            </a:extLst>
          </p:cNvPr>
          <p:cNvPicPr/>
          <p:nvPr/>
        </p:nvPicPr>
        <p:blipFill rotWithShape="1">
          <a:blip r:embed="rId3" cstate="print">
            <a:extLst>
              <a:ext uri="{28A0092B-C50C-407E-A947-70E740481C1C}">
                <a14:useLocalDpi xmlns:a14="http://schemas.microsoft.com/office/drawing/2010/main" val="0"/>
              </a:ext>
            </a:extLst>
          </a:blip>
          <a:srcRect l="8484" t="6987" r="-1"/>
          <a:stretch/>
        </p:blipFill>
        <p:spPr bwMode="auto">
          <a:xfrm>
            <a:off x="877490" y="2388591"/>
            <a:ext cx="1337756" cy="1812982"/>
          </a:xfrm>
          <a:prstGeom prst="rect">
            <a:avLst/>
          </a:prstGeom>
          <a:noFill/>
          <a:ln>
            <a:noFill/>
          </a:ln>
          <a:extLst>
            <a:ext uri="{53640926-AAD7-44D8-BBD7-CCE9431645EC}">
              <a14:shadowObscured xmlns:a14="http://schemas.microsoft.com/office/drawing/2010/main"/>
            </a:ext>
          </a:extLst>
        </p:spPr>
      </p:pic>
      <p:pic>
        <p:nvPicPr>
          <p:cNvPr id="14" name="Picture 4" descr="Resultado de imagen para universidad de la costa">
            <a:extLst>
              <a:ext uri="{FF2B5EF4-FFF2-40B4-BE49-F238E27FC236}">
                <a16:creationId xmlns:a16="http://schemas.microsoft.com/office/drawing/2014/main" id="{04330532-AC68-4EE5-80A7-610463B7D3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328" y="5883276"/>
            <a:ext cx="1130770" cy="97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20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CF30B7C-011C-48F0-8B9F-4E2642AD249E}" type="slidenum">
              <a:rPr lang="es-CO" smtClean="0"/>
              <a:pPr/>
              <a:t>3</a:t>
            </a:fld>
            <a:endParaRPr lang="es-CO" dirty="0"/>
          </a:p>
        </p:txBody>
      </p:sp>
      <p:sp>
        <p:nvSpPr>
          <p:cNvPr id="9" name="Rectángulo 8">
            <a:extLst>
              <a:ext uri="{FF2B5EF4-FFF2-40B4-BE49-F238E27FC236}">
                <a16:creationId xmlns:a16="http://schemas.microsoft.com/office/drawing/2014/main" id="{B180F48C-B78E-40A7-945A-A10CA548950D}"/>
              </a:ext>
            </a:extLst>
          </p:cNvPr>
          <p:cNvSpPr/>
          <p:nvPr/>
        </p:nvSpPr>
        <p:spPr>
          <a:xfrm>
            <a:off x="1258622" y="6472679"/>
            <a:ext cx="6736080" cy="369332"/>
          </a:xfrm>
          <a:prstGeom prst="rect">
            <a:avLst/>
          </a:prstGeom>
        </p:spPr>
        <p:txBody>
          <a:bodyPr wrap="square">
            <a:spAutoFit/>
          </a:bodyPr>
          <a:lstStyle/>
          <a:p>
            <a:pPr algn="ctr"/>
            <a:r>
              <a:rPr lang="es-CO" dirty="0">
                <a:solidFill>
                  <a:schemeClr val="tx1">
                    <a:lumMod val="85000"/>
                    <a:lumOff val="15000"/>
                  </a:schemeClr>
                </a:solidFill>
                <a:latin typeface="Helvetica LT Std" pitchFamily="34" charset="0"/>
              </a:rPr>
              <a:t>Maestría en Desarrollo Sostenible</a:t>
            </a:r>
          </a:p>
        </p:txBody>
      </p:sp>
      <p:pic>
        <p:nvPicPr>
          <p:cNvPr id="11" name="Picture 4" descr="Resultado de imagen para universidad de la costa">
            <a:extLst>
              <a:ext uri="{FF2B5EF4-FFF2-40B4-BE49-F238E27FC236}">
                <a16:creationId xmlns:a16="http://schemas.microsoft.com/office/drawing/2014/main" id="{6662AB79-520E-4637-B3BE-27D3C2B5F6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28" y="5883276"/>
            <a:ext cx="1130770" cy="974724"/>
          </a:xfrm>
          <a:prstGeom prst="rect">
            <a:avLst/>
          </a:prstGeom>
          <a:noFill/>
          <a:extLst>
            <a:ext uri="{909E8E84-426E-40DD-AFC4-6F175D3DCCD1}">
              <a14:hiddenFill xmlns:a14="http://schemas.microsoft.com/office/drawing/2010/main">
                <a:solidFill>
                  <a:srgbClr val="FFFFFF"/>
                </a:solidFill>
              </a14:hiddenFill>
            </a:ext>
          </a:extLst>
        </p:spPr>
      </p:pic>
      <p:pic>
        <p:nvPicPr>
          <p:cNvPr id="16" name="6 Imagen">
            <a:extLst>
              <a:ext uri="{FF2B5EF4-FFF2-40B4-BE49-F238E27FC236}">
                <a16:creationId xmlns:a16="http://schemas.microsoft.com/office/drawing/2014/main" id="{8759E824-A8EF-42C3-8ADD-26D615F1867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3328" y="1262595"/>
            <a:ext cx="8720471" cy="395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40 Rectángulo">
            <a:extLst>
              <a:ext uri="{FF2B5EF4-FFF2-40B4-BE49-F238E27FC236}">
                <a16:creationId xmlns:a16="http://schemas.microsoft.com/office/drawing/2014/main" id="{F1D6EA76-C60F-42F6-B46E-03E4ECF64D5C}"/>
              </a:ext>
            </a:extLst>
          </p:cNvPr>
          <p:cNvSpPr/>
          <p:nvPr/>
        </p:nvSpPr>
        <p:spPr>
          <a:xfrm>
            <a:off x="105750" y="1262595"/>
            <a:ext cx="1469559" cy="1350423"/>
          </a:xfrm>
          <a:prstGeom prst="rect">
            <a:avLst/>
          </a:prstGeom>
          <a:solidFill>
            <a:schemeClr val="bg1">
              <a:lumMod val="95000"/>
              <a:alpha val="95000"/>
            </a:schemeClr>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9712" tIns="64862" rIns="129712" bIns="64862" anchor="ctr"/>
          <a:lstStyle/>
          <a:p>
            <a:pPr algn="ctr" defTabSz="423427" fontAlgn="auto">
              <a:spcBef>
                <a:spcPts val="0"/>
              </a:spcBef>
              <a:spcAft>
                <a:spcPts val="0"/>
              </a:spcAft>
              <a:defRPr/>
            </a:pPr>
            <a:endParaRPr lang="es-PE" sz="1700" dirty="0">
              <a:solidFill>
                <a:prstClr val="white"/>
              </a:solidFill>
            </a:endParaRPr>
          </a:p>
        </p:txBody>
      </p:sp>
      <p:sp>
        <p:nvSpPr>
          <p:cNvPr id="23" name="41 Rectángulo">
            <a:extLst>
              <a:ext uri="{FF2B5EF4-FFF2-40B4-BE49-F238E27FC236}">
                <a16:creationId xmlns:a16="http://schemas.microsoft.com/office/drawing/2014/main" id="{2062D873-EAEF-4B25-AABA-90CDE2C952C3}"/>
              </a:ext>
            </a:extLst>
          </p:cNvPr>
          <p:cNvSpPr/>
          <p:nvPr/>
        </p:nvSpPr>
        <p:spPr>
          <a:xfrm>
            <a:off x="5924680" y="1278017"/>
            <a:ext cx="1469560" cy="1350423"/>
          </a:xfrm>
          <a:prstGeom prst="rect">
            <a:avLst/>
          </a:prstGeom>
          <a:solidFill>
            <a:schemeClr val="bg1">
              <a:lumMod val="95000"/>
              <a:alpha val="95000"/>
            </a:schemeClr>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9712" tIns="64862" rIns="129712" bIns="64862" anchor="ctr"/>
          <a:lstStyle/>
          <a:p>
            <a:pPr algn="ctr" defTabSz="423427" fontAlgn="auto">
              <a:spcBef>
                <a:spcPts val="0"/>
              </a:spcBef>
              <a:spcAft>
                <a:spcPts val="0"/>
              </a:spcAft>
              <a:defRPr/>
            </a:pPr>
            <a:endParaRPr lang="es-PE" sz="1700" dirty="0">
              <a:solidFill>
                <a:prstClr val="white"/>
              </a:solidFill>
            </a:endParaRPr>
          </a:p>
        </p:txBody>
      </p:sp>
      <p:sp>
        <p:nvSpPr>
          <p:cNvPr id="24" name="42 Rectángulo">
            <a:extLst>
              <a:ext uri="{FF2B5EF4-FFF2-40B4-BE49-F238E27FC236}">
                <a16:creationId xmlns:a16="http://schemas.microsoft.com/office/drawing/2014/main" id="{A1690CBB-4B66-4BED-9C27-CB9B3D44D53A}"/>
              </a:ext>
            </a:extLst>
          </p:cNvPr>
          <p:cNvSpPr/>
          <p:nvPr/>
        </p:nvSpPr>
        <p:spPr>
          <a:xfrm rot="16200000">
            <a:off x="3809563" y="393111"/>
            <a:ext cx="1350423" cy="5818933"/>
          </a:xfrm>
          <a:prstGeom prst="rect">
            <a:avLst/>
          </a:prstGeom>
          <a:solidFill>
            <a:schemeClr val="bg1">
              <a:lumMod val="95000"/>
              <a:alpha val="95000"/>
            </a:schemeClr>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9712" tIns="64862" rIns="129712" bIns="64862" anchor="ctr"/>
          <a:lstStyle/>
          <a:p>
            <a:pPr algn="ctr" defTabSz="423427" fontAlgn="auto">
              <a:spcBef>
                <a:spcPts val="0"/>
              </a:spcBef>
              <a:spcAft>
                <a:spcPts val="0"/>
              </a:spcAft>
              <a:defRPr/>
            </a:pPr>
            <a:endParaRPr lang="es-PE" sz="1700" dirty="0">
              <a:solidFill>
                <a:prstClr val="white"/>
              </a:solidFill>
            </a:endParaRPr>
          </a:p>
        </p:txBody>
      </p:sp>
    </p:spTree>
    <p:extLst>
      <p:ext uri="{BB962C8B-B14F-4D97-AF65-F5344CB8AC3E}">
        <p14:creationId xmlns:p14="http://schemas.microsoft.com/office/powerpoint/2010/main" val="12106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CF30B7C-011C-48F0-8B9F-4E2642AD249E}" type="slidenum">
              <a:rPr lang="es-CO" smtClean="0"/>
              <a:pPr/>
              <a:t>4</a:t>
            </a:fld>
            <a:endParaRPr lang="es-CO" dirty="0"/>
          </a:p>
        </p:txBody>
      </p:sp>
      <p:sp>
        <p:nvSpPr>
          <p:cNvPr id="9" name="Rectángulo 8">
            <a:extLst>
              <a:ext uri="{FF2B5EF4-FFF2-40B4-BE49-F238E27FC236}">
                <a16:creationId xmlns:a16="http://schemas.microsoft.com/office/drawing/2014/main" id="{B180F48C-B78E-40A7-945A-A10CA548950D}"/>
              </a:ext>
            </a:extLst>
          </p:cNvPr>
          <p:cNvSpPr/>
          <p:nvPr/>
        </p:nvSpPr>
        <p:spPr>
          <a:xfrm>
            <a:off x="1258622" y="6472679"/>
            <a:ext cx="6736080" cy="369332"/>
          </a:xfrm>
          <a:prstGeom prst="rect">
            <a:avLst/>
          </a:prstGeom>
        </p:spPr>
        <p:txBody>
          <a:bodyPr wrap="square">
            <a:spAutoFit/>
          </a:bodyPr>
          <a:lstStyle/>
          <a:p>
            <a:pPr algn="ctr"/>
            <a:r>
              <a:rPr lang="es-CO" dirty="0">
                <a:solidFill>
                  <a:schemeClr val="tx1">
                    <a:lumMod val="85000"/>
                    <a:lumOff val="15000"/>
                  </a:schemeClr>
                </a:solidFill>
                <a:latin typeface="Helvetica LT Std" pitchFamily="34" charset="0"/>
              </a:rPr>
              <a:t>Maestría en Desarrollo Sostenible</a:t>
            </a:r>
          </a:p>
        </p:txBody>
      </p:sp>
      <p:pic>
        <p:nvPicPr>
          <p:cNvPr id="11" name="Picture 4" descr="Resultado de imagen para universidad de la costa">
            <a:extLst>
              <a:ext uri="{FF2B5EF4-FFF2-40B4-BE49-F238E27FC236}">
                <a16:creationId xmlns:a16="http://schemas.microsoft.com/office/drawing/2014/main" id="{6662AB79-520E-4637-B3BE-27D3C2B5F6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28" y="5883276"/>
            <a:ext cx="1130770" cy="97472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1BD2FCD4-4A4F-4538-B24B-744A85CB82B3}"/>
              </a:ext>
            </a:extLst>
          </p:cNvPr>
          <p:cNvPicPr>
            <a:picLocks noChangeAspect="1"/>
          </p:cNvPicPr>
          <p:nvPr/>
        </p:nvPicPr>
        <p:blipFill>
          <a:blip r:embed="rId4"/>
          <a:stretch>
            <a:fillRect/>
          </a:stretch>
        </p:blipFill>
        <p:spPr>
          <a:xfrm>
            <a:off x="786986" y="1211632"/>
            <a:ext cx="3286125" cy="952500"/>
          </a:xfrm>
          <a:prstGeom prst="rect">
            <a:avLst/>
          </a:prstGeom>
        </p:spPr>
      </p:pic>
      <p:pic>
        <p:nvPicPr>
          <p:cNvPr id="3" name="Imagen 2">
            <a:extLst>
              <a:ext uri="{FF2B5EF4-FFF2-40B4-BE49-F238E27FC236}">
                <a16:creationId xmlns:a16="http://schemas.microsoft.com/office/drawing/2014/main" id="{8A198107-D6F0-4BC8-AEAD-6841152F1921}"/>
              </a:ext>
            </a:extLst>
          </p:cNvPr>
          <p:cNvPicPr>
            <a:picLocks noChangeAspect="1"/>
          </p:cNvPicPr>
          <p:nvPr/>
        </p:nvPicPr>
        <p:blipFill>
          <a:blip r:embed="rId5"/>
          <a:stretch>
            <a:fillRect/>
          </a:stretch>
        </p:blipFill>
        <p:spPr>
          <a:xfrm>
            <a:off x="1348960" y="2272522"/>
            <a:ext cx="2162175" cy="962025"/>
          </a:xfrm>
          <a:prstGeom prst="rect">
            <a:avLst/>
          </a:prstGeom>
        </p:spPr>
      </p:pic>
      <p:pic>
        <p:nvPicPr>
          <p:cNvPr id="4" name="Imagen 3">
            <a:extLst>
              <a:ext uri="{FF2B5EF4-FFF2-40B4-BE49-F238E27FC236}">
                <a16:creationId xmlns:a16="http://schemas.microsoft.com/office/drawing/2014/main" id="{D95E03EB-0BB9-4ADC-973A-D89B15AC776A}"/>
              </a:ext>
            </a:extLst>
          </p:cNvPr>
          <p:cNvPicPr>
            <a:picLocks noChangeAspect="1"/>
          </p:cNvPicPr>
          <p:nvPr/>
        </p:nvPicPr>
        <p:blipFill>
          <a:blip r:embed="rId6"/>
          <a:stretch>
            <a:fillRect/>
          </a:stretch>
        </p:blipFill>
        <p:spPr>
          <a:xfrm>
            <a:off x="6117920" y="2612524"/>
            <a:ext cx="1066800" cy="1933575"/>
          </a:xfrm>
          <a:prstGeom prst="rect">
            <a:avLst/>
          </a:prstGeom>
        </p:spPr>
      </p:pic>
      <p:pic>
        <p:nvPicPr>
          <p:cNvPr id="6" name="Imagen 5">
            <a:extLst>
              <a:ext uri="{FF2B5EF4-FFF2-40B4-BE49-F238E27FC236}">
                <a16:creationId xmlns:a16="http://schemas.microsoft.com/office/drawing/2014/main" id="{AE84BE99-543C-4C1D-9461-B77BD8F00645}"/>
              </a:ext>
            </a:extLst>
          </p:cNvPr>
          <p:cNvPicPr>
            <a:picLocks noChangeAspect="1"/>
          </p:cNvPicPr>
          <p:nvPr/>
        </p:nvPicPr>
        <p:blipFill>
          <a:blip r:embed="rId7"/>
          <a:stretch>
            <a:fillRect/>
          </a:stretch>
        </p:blipFill>
        <p:spPr>
          <a:xfrm>
            <a:off x="7297764" y="2612524"/>
            <a:ext cx="1000125" cy="923925"/>
          </a:xfrm>
          <a:prstGeom prst="rect">
            <a:avLst/>
          </a:prstGeom>
        </p:spPr>
      </p:pic>
      <p:pic>
        <p:nvPicPr>
          <p:cNvPr id="7" name="Imagen 6">
            <a:extLst>
              <a:ext uri="{FF2B5EF4-FFF2-40B4-BE49-F238E27FC236}">
                <a16:creationId xmlns:a16="http://schemas.microsoft.com/office/drawing/2014/main" id="{D0E6C64A-5493-4C3D-869A-950C5E81D8DE}"/>
              </a:ext>
            </a:extLst>
          </p:cNvPr>
          <p:cNvPicPr>
            <a:picLocks noChangeAspect="1"/>
          </p:cNvPicPr>
          <p:nvPr/>
        </p:nvPicPr>
        <p:blipFill>
          <a:blip r:embed="rId8"/>
          <a:stretch>
            <a:fillRect/>
          </a:stretch>
        </p:blipFill>
        <p:spPr>
          <a:xfrm>
            <a:off x="833565" y="4518789"/>
            <a:ext cx="3343275" cy="971550"/>
          </a:xfrm>
          <a:prstGeom prst="rect">
            <a:avLst/>
          </a:prstGeom>
        </p:spPr>
      </p:pic>
      <p:sp>
        <p:nvSpPr>
          <p:cNvPr id="8" name="Rectángulo 7">
            <a:extLst>
              <a:ext uri="{FF2B5EF4-FFF2-40B4-BE49-F238E27FC236}">
                <a16:creationId xmlns:a16="http://schemas.microsoft.com/office/drawing/2014/main" id="{73B7BBA9-60D6-4D49-8852-6225224EBCC2}"/>
              </a:ext>
            </a:extLst>
          </p:cNvPr>
          <p:cNvSpPr/>
          <p:nvPr/>
        </p:nvSpPr>
        <p:spPr>
          <a:xfrm>
            <a:off x="1008638" y="853726"/>
            <a:ext cx="2993127" cy="369332"/>
          </a:xfrm>
          <a:prstGeom prst="rect">
            <a:avLst/>
          </a:prstGeom>
        </p:spPr>
        <p:txBody>
          <a:bodyPr wrap="none">
            <a:spAutoFit/>
          </a:bodyPr>
          <a:lstStyle/>
          <a:p>
            <a:r>
              <a:rPr lang="es-CO" dirty="0">
                <a:solidFill>
                  <a:schemeClr val="tx1">
                    <a:lumMod val="85000"/>
                    <a:lumOff val="15000"/>
                  </a:schemeClr>
                </a:solidFill>
                <a:latin typeface="Helvetica LT Std" pitchFamily="34" charset="0"/>
              </a:rPr>
              <a:t>Desarrollo social sostenible</a:t>
            </a:r>
            <a:endParaRPr lang="es-CO" dirty="0"/>
          </a:p>
        </p:txBody>
      </p:sp>
      <p:sp>
        <p:nvSpPr>
          <p:cNvPr id="15" name="Rectángulo 14">
            <a:extLst>
              <a:ext uri="{FF2B5EF4-FFF2-40B4-BE49-F238E27FC236}">
                <a16:creationId xmlns:a16="http://schemas.microsoft.com/office/drawing/2014/main" id="{13A6903D-3ACB-4BF8-BFAA-68D36E27A7A3}"/>
              </a:ext>
            </a:extLst>
          </p:cNvPr>
          <p:cNvSpPr/>
          <p:nvPr/>
        </p:nvSpPr>
        <p:spPr>
          <a:xfrm>
            <a:off x="5339539" y="2262242"/>
            <a:ext cx="3518912" cy="369332"/>
          </a:xfrm>
          <a:prstGeom prst="rect">
            <a:avLst/>
          </a:prstGeom>
        </p:spPr>
        <p:txBody>
          <a:bodyPr wrap="none">
            <a:spAutoFit/>
          </a:bodyPr>
          <a:lstStyle/>
          <a:p>
            <a:r>
              <a:rPr lang="es-CO" dirty="0">
                <a:solidFill>
                  <a:schemeClr val="tx1">
                    <a:lumMod val="85000"/>
                    <a:lumOff val="15000"/>
                  </a:schemeClr>
                </a:solidFill>
                <a:latin typeface="Helvetica LT Std" pitchFamily="34" charset="0"/>
              </a:rPr>
              <a:t>Desarrollo económico sostenible</a:t>
            </a:r>
            <a:endParaRPr lang="es-CO" dirty="0"/>
          </a:p>
        </p:txBody>
      </p:sp>
      <p:sp>
        <p:nvSpPr>
          <p:cNvPr id="17" name="Rectángulo 16">
            <a:extLst>
              <a:ext uri="{FF2B5EF4-FFF2-40B4-BE49-F238E27FC236}">
                <a16:creationId xmlns:a16="http://schemas.microsoft.com/office/drawing/2014/main" id="{9FE264A9-2451-4256-9EA2-D69AA15E712D}"/>
              </a:ext>
            </a:extLst>
          </p:cNvPr>
          <p:cNvSpPr/>
          <p:nvPr/>
        </p:nvSpPr>
        <p:spPr>
          <a:xfrm>
            <a:off x="833565" y="4117149"/>
            <a:ext cx="3403496" cy="369332"/>
          </a:xfrm>
          <a:prstGeom prst="rect">
            <a:avLst/>
          </a:prstGeom>
        </p:spPr>
        <p:txBody>
          <a:bodyPr wrap="none">
            <a:spAutoFit/>
          </a:bodyPr>
          <a:lstStyle/>
          <a:p>
            <a:r>
              <a:rPr lang="es-CO" dirty="0">
                <a:solidFill>
                  <a:schemeClr val="tx1">
                    <a:lumMod val="85000"/>
                    <a:lumOff val="15000"/>
                  </a:schemeClr>
                </a:solidFill>
                <a:latin typeface="Helvetica LT Std" pitchFamily="34" charset="0"/>
              </a:rPr>
              <a:t>Desarrollo ambiental sostenible</a:t>
            </a:r>
            <a:endParaRPr lang="es-CO" dirty="0"/>
          </a:p>
        </p:txBody>
      </p:sp>
    </p:spTree>
    <p:extLst>
      <p:ext uri="{BB962C8B-B14F-4D97-AF65-F5344CB8AC3E}">
        <p14:creationId xmlns:p14="http://schemas.microsoft.com/office/powerpoint/2010/main" val="740033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CF30B7C-011C-48F0-8B9F-4E2642AD249E}" type="slidenum">
              <a:rPr lang="es-CO" smtClean="0">
                <a:latin typeface="Calibri" panose="020F0502020204030204" pitchFamily="34" charset="0"/>
                <a:cs typeface="Calibri" panose="020F0502020204030204" pitchFamily="34" charset="0"/>
              </a:rPr>
              <a:pPr/>
              <a:t>5</a:t>
            </a:fld>
            <a:endParaRPr lang="es-CO" dirty="0">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B180F48C-B78E-40A7-945A-A10CA548950D}"/>
              </a:ext>
            </a:extLst>
          </p:cNvPr>
          <p:cNvSpPr/>
          <p:nvPr/>
        </p:nvSpPr>
        <p:spPr>
          <a:xfrm>
            <a:off x="1258622" y="6472679"/>
            <a:ext cx="6736080" cy="369332"/>
          </a:xfrm>
          <a:prstGeom prst="rect">
            <a:avLst/>
          </a:prstGeom>
        </p:spPr>
        <p:txBody>
          <a:bodyPr wrap="square">
            <a:spAutoFit/>
          </a:bodyPr>
          <a:lstStyle/>
          <a:p>
            <a:pPr algn="ctr"/>
            <a:r>
              <a:rPr lang="es-CO" dirty="0">
                <a:latin typeface="Calibri" panose="020F0502020204030204" pitchFamily="34" charset="0"/>
                <a:cs typeface="Calibri" panose="020F0502020204030204" pitchFamily="34" charset="0"/>
              </a:rPr>
              <a:t>Maestría en Desarrollo Sostenible</a:t>
            </a:r>
          </a:p>
        </p:txBody>
      </p:sp>
      <p:pic>
        <p:nvPicPr>
          <p:cNvPr id="11" name="Picture 4" descr="Resultado de imagen para universidad de la costa">
            <a:extLst>
              <a:ext uri="{FF2B5EF4-FFF2-40B4-BE49-F238E27FC236}">
                <a16:creationId xmlns:a16="http://schemas.microsoft.com/office/drawing/2014/main" id="{6662AB79-520E-4637-B3BE-27D3C2B5F6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28" y="5883276"/>
            <a:ext cx="1130770" cy="97472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5612B278-9F33-4EC7-83EF-B7C638592445}"/>
              </a:ext>
            </a:extLst>
          </p:cNvPr>
          <p:cNvPicPr>
            <a:picLocks noChangeAspect="1"/>
          </p:cNvPicPr>
          <p:nvPr/>
        </p:nvPicPr>
        <p:blipFill>
          <a:blip r:embed="rId4"/>
          <a:stretch>
            <a:fillRect/>
          </a:stretch>
        </p:blipFill>
        <p:spPr>
          <a:xfrm>
            <a:off x="5239243" y="547603"/>
            <a:ext cx="3286125" cy="952500"/>
          </a:xfrm>
          <a:prstGeom prst="rect">
            <a:avLst/>
          </a:prstGeom>
        </p:spPr>
      </p:pic>
      <p:pic>
        <p:nvPicPr>
          <p:cNvPr id="14" name="Imagen 13">
            <a:extLst>
              <a:ext uri="{FF2B5EF4-FFF2-40B4-BE49-F238E27FC236}">
                <a16:creationId xmlns:a16="http://schemas.microsoft.com/office/drawing/2014/main" id="{2C40067F-38E9-45C1-85A1-64B78477F6D7}"/>
              </a:ext>
            </a:extLst>
          </p:cNvPr>
          <p:cNvPicPr>
            <a:picLocks noChangeAspect="1"/>
          </p:cNvPicPr>
          <p:nvPr/>
        </p:nvPicPr>
        <p:blipFill>
          <a:blip r:embed="rId5"/>
          <a:stretch>
            <a:fillRect/>
          </a:stretch>
        </p:blipFill>
        <p:spPr>
          <a:xfrm>
            <a:off x="5801217" y="1608493"/>
            <a:ext cx="2162175" cy="962025"/>
          </a:xfrm>
          <a:prstGeom prst="rect">
            <a:avLst/>
          </a:prstGeom>
        </p:spPr>
      </p:pic>
      <p:sp>
        <p:nvSpPr>
          <p:cNvPr id="16" name="Rectángulo 15">
            <a:extLst>
              <a:ext uri="{FF2B5EF4-FFF2-40B4-BE49-F238E27FC236}">
                <a16:creationId xmlns:a16="http://schemas.microsoft.com/office/drawing/2014/main" id="{7C3D4219-1885-4513-9403-9136CDB30FDD}"/>
              </a:ext>
            </a:extLst>
          </p:cNvPr>
          <p:cNvSpPr/>
          <p:nvPr/>
        </p:nvSpPr>
        <p:spPr>
          <a:xfrm>
            <a:off x="5460895" y="189697"/>
            <a:ext cx="2734275" cy="369332"/>
          </a:xfrm>
          <a:prstGeom prst="rect">
            <a:avLst/>
          </a:prstGeom>
        </p:spPr>
        <p:txBody>
          <a:bodyPr wrap="none">
            <a:spAutoFit/>
          </a:bodyPr>
          <a:lstStyle/>
          <a:p>
            <a:r>
              <a:rPr lang="es-CO" dirty="0">
                <a:latin typeface="Calibri" panose="020F0502020204030204" pitchFamily="34" charset="0"/>
                <a:cs typeface="Calibri" panose="020F0502020204030204" pitchFamily="34" charset="0"/>
              </a:rPr>
              <a:t>Desarrollo social sostenible</a:t>
            </a:r>
          </a:p>
        </p:txBody>
      </p:sp>
      <p:sp>
        <p:nvSpPr>
          <p:cNvPr id="10" name="Rectángulo 9">
            <a:extLst>
              <a:ext uri="{FF2B5EF4-FFF2-40B4-BE49-F238E27FC236}">
                <a16:creationId xmlns:a16="http://schemas.microsoft.com/office/drawing/2014/main" id="{3F41723A-DB23-4998-8E4F-7DBAEF885215}"/>
              </a:ext>
            </a:extLst>
          </p:cNvPr>
          <p:cNvSpPr/>
          <p:nvPr/>
        </p:nvSpPr>
        <p:spPr>
          <a:xfrm>
            <a:off x="54661" y="296279"/>
            <a:ext cx="5113236" cy="923330"/>
          </a:xfrm>
          <a:prstGeom prst="rect">
            <a:avLst/>
          </a:prstGeom>
        </p:spPr>
        <p:txBody>
          <a:bodyPr wrap="square">
            <a:spAutoFit/>
          </a:bodyPr>
          <a:lstStyle/>
          <a:p>
            <a:r>
              <a:rPr lang="es-CO" b="1" dirty="0">
                <a:latin typeface="Calibri" panose="020F0502020204030204" pitchFamily="34" charset="0"/>
                <a:cs typeface="Calibri" panose="020F0502020204030204" pitchFamily="34" charset="0"/>
              </a:rPr>
              <a:t>Objetivo 2: Poner fin al hambre, lograr la seguridad alimentaria y la mejora de la nutrición y promover la agricultura sostenible</a:t>
            </a:r>
            <a:endParaRPr lang="es-CO" b="1" i="0" dirty="0">
              <a:effectLst/>
              <a:latin typeface="Calibri" panose="020F0502020204030204" pitchFamily="34" charset="0"/>
              <a:cs typeface="Calibri" panose="020F0502020204030204" pitchFamily="34" charset="0"/>
            </a:endParaRPr>
          </a:p>
        </p:txBody>
      </p:sp>
      <p:sp>
        <p:nvSpPr>
          <p:cNvPr id="12" name="Rectángulo 11">
            <a:extLst>
              <a:ext uri="{FF2B5EF4-FFF2-40B4-BE49-F238E27FC236}">
                <a16:creationId xmlns:a16="http://schemas.microsoft.com/office/drawing/2014/main" id="{0017C432-F160-45F4-80A3-6376CDBBD211}"/>
              </a:ext>
            </a:extLst>
          </p:cNvPr>
          <p:cNvSpPr/>
          <p:nvPr/>
        </p:nvSpPr>
        <p:spPr>
          <a:xfrm>
            <a:off x="1" y="1227579"/>
            <a:ext cx="5113236" cy="646331"/>
          </a:xfrm>
          <a:prstGeom prst="rect">
            <a:avLst/>
          </a:prstGeom>
        </p:spPr>
        <p:txBody>
          <a:bodyPr wrap="square">
            <a:spAutoFit/>
          </a:bodyPr>
          <a:lstStyle/>
          <a:p>
            <a:r>
              <a:rPr lang="es-CO" i="1" dirty="0">
                <a:latin typeface="Calibri" panose="020F0502020204030204" pitchFamily="34" charset="0"/>
                <a:cs typeface="Calibri" panose="020F0502020204030204" pitchFamily="34" charset="0"/>
              </a:rPr>
              <a:t>En 2016, 21 países experimentaron precios internos altos para uno o varios cereales básicos. </a:t>
            </a:r>
          </a:p>
        </p:txBody>
      </p:sp>
      <p:sp>
        <p:nvSpPr>
          <p:cNvPr id="18" name="Rectángulo 17">
            <a:extLst>
              <a:ext uri="{FF2B5EF4-FFF2-40B4-BE49-F238E27FC236}">
                <a16:creationId xmlns:a16="http://schemas.microsoft.com/office/drawing/2014/main" id="{066C4EA1-2972-4DB4-B080-EA84A0FA931C}"/>
              </a:ext>
            </a:extLst>
          </p:cNvPr>
          <p:cNvSpPr/>
          <p:nvPr/>
        </p:nvSpPr>
        <p:spPr>
          <a:xfrm>
            <a:off x="0" y="2078213"/>
            <a:ext cx="9405024" cy="369332"/>
          </a:xfrm>
          <a:prstGeom prst="rect">
            <a:avLst/>
          </a:prstGeom>
        </p:spPr>
        <p:txBody>
          <a:bodyPr wrap="square">
            <a:spAutoFit/>
          </a:bodyPr>
          <a:lstStyle/>
          <a:p>
            <a:r>
              <a:rPr lang="es-CO" dirty="0">
                <a:solidFill>
                  <a:schemeClr val="accent6">
                    <a:lumMod val="75000"/>
                  </a:schemeClr>
                </a:solidFill>
                <a:latin typeface="Calibri" panose="020F0502020204030204" pitchFamily="34" charset="0"/>
                <a:cs typeface="Calibri" panose="020F0502020204030204" pitchFamily="34" charset="0"/>
              </a:rPr>
              <a:t>*Para 2030, duplicar la productividad.</a:t>
            </a:r>
          </a:p>
        </p:txBody>
      </p:sp>
      <p:sp>
        <p:nvSpPr>
          <p:cNvPr id="19" name="Rectángulo 18">
            <a:extLst>
              <a:ext uri="{FF2B5EF4-FFF2-40B4-BE49-F238E27FC236}">
                <a16:creationId xmlns:a16="http://schemas.microsoft.com/office/drawing/2014/main" id="{E4899DC1-0A3E-4DC6-8854-3935D9DE8FD6}"/>
              </a:ext>
            </a:extLst>
          </p:cNvPr>
          <p:cNvSpPr/>
          <p:nvPr/>
        </p:nvSpPr>
        <p:spPr>
          <a:xfrm>
            <a:off x="16212" y="2359303"/>
            <a:ext cx="9013488" cy="646331"/>
          </a:xfrm>
          <a:prstGeom prst="rect">
            <a:avLst/>
          </a:prstGeom>
        </p:spPr>
        <p:txBody>
          <a:bodyPr wrap="square">
            <a:spAutoFit/>
          </a:bodyPr>
          <a:lstStyle/>
          <a:p>
            <a:br>
              <a:rPr lang="es-CO" dirty="0">
                <a:latin typeface="Calibri" panose="020F0502020204030204" pitchFamily="34" charset="0"/>
                <a:cs typeface="Calibri" panose="020F0502020204030204" pitchFamily="34" charset="0"/>
              </a:rPr>
            </a:br>
            <a:r>
              <a:rPr lang="es-CO" b="1" dirty="0">
                <a:latin typeface="Calibri" panose="020F0502020204030204" pitchFamily="34" charset="0"/>
                <a:cs typeface="Calibri" panose="020F0502020204030204" pitchFamily="34" charset="0"/>
              </a:rPr>
              <a:t>Objetivo 3: Garantizar una vida sana y promover el bienestar para todos en todas las edades</a:t>
            </a:r>
            <a:endParaRPr lang="es-CO" dirty="0">
              <a:latin typeface="Calibri" panose="020F0502020204030204" pitchFamily="34" charset="0"/>
              <a:cs typeface="Calibri" panose="020F0502020204030204" pitchFamily="34" charset="0"/>
            </a:endParaRPr>
          </a:p>
        </p:txBody>
      </p:sp>
      <p:sp>
        <p:nvSpPr>
          <p:cNvPr id="20" name="Rectángulo 19">
            <a:extLst>
              <a:ext uri="{FF2B5EF4-FFF2-40B4-BE49-F238E27FC236}">
                <a16:creationId xmlns:a16="http://schemas.microsoft.com/office/drawing/2014/main" id="{AC079A06-1958-4BF9-8FD8-9F9174BCEFF9}"/>
              </a:ext>
            </a:extLst>
          </p:cNvPr>
          <p:cNvSpPr/>
          <p:nvPr/>
        </p:nvSpPr>
        <p:spPr>
          <a:xfrm>
            <a:off x="34746" y="3023816"/>
            <a:ext cx="9109256" cy="646331"/>
          </a:xfrm>
          <a:prstGeom prst="rect">
            <a:avLst/>
          </a:prstGeom>
        </p:spPr>
        <p:txBody>
          <a:bodyPr wrap="square">
            <a:spAutoFit/>
          </a:bodyPr>
          <a:lstStyle/>
          <a:p>
            <a:r>
              <a:rPr lang="es-CO" i="1" dirty="0">
                <a:latin typeface="Calibri" panose="020F0502020204030204" pitchFamily="34" charset="0"/>
                <a:cs typeface="Calibri" panose="020F0502020204030204" pitchFamily="34" charset="0"/>
              </a:rPr>
              <a:t>En las últimas décadas, se han obtenido grandes avances en el acceso al agua limpia y el saneamiento, la reducción de la malaria.</a:t>
            </a:r>
          </a:p>
        </p:txBody>
      </p:sp>
      <p:sp>
        <p:nvSpPr>
          <p:cNvPr id="21" name="Rectángulo 20">
            <a:extLst>
              <a:ext uri="{FF2B5EF4-FFF2-40B4-BE49-F238E27FC236}">
                <a16:creationId xmlns:a16="http://schemas.microsoft.com/office/drawing/2014/main" id="{6D9C52A3-8232-4F29-823D-A4C5F1EEFD07}"/>
              </a:ext>
            </a:extLst>
          </p:cNvPr>
          <p:cNvSpPr/>
          <p:nvPr/>
        </p:nvSpPr>
        <p:spPr>
          <a:xfrm>
            <a:off x="0" y="3822811"/>
            <a:ext cx="9054593" cy="1754326"/>
          </a:xfrm>
          <a:prstGeom prst="rect">
            <a:avLst/>
          </a:prstGeom>
        </p:spPr>
        <p:txBody>
          <a:bodyPr wrap="square">
            <a:spAutoFit/>
          </a:bodyPr>
          <a:lstStyle/>
          <a:p>
            <a:r>
              <a:rPr lang="es-CO" dirty="0">
                <a:solidFill>
                  <a:schemeClr val="accent6">
                    <a:lumMod val="75000"/>
                  </a:schemeClr>
                </a:solidFill>
                <a:latin typeface="Calibri" panose="020F0502020204030204" pitchFamily="34" charset="0"/>
                <a:cs typeface="Calibri" panose="020F0502020204030204" pitchFamily="34" charset="0"/>
              </a:rPr>
              <a:t>3.3 Para 2030, poner fin a las epidemias del SIDA, la tuberculosis, la malaria y las enfermedades tropicales desatendidas y combatir la hepatitis, las enfermedades transmitidas por el agua y otras enfermedades transmisibles</a:t>
            </a:r>
          </a:p>
          <a:p>
            <a:endParaRPr lang="es-CO" dirty="0">
              <a:solidFill>
                <a:schemeClr val="accent6">
                  <a:lumMod val="75000"/>
                </a:schemeClr>
              </a:solidFill>
              <a:latin typeface="Calibri" panose="020F0502020204030204" pitchFamily="34" charset="0"/>
              <a:cs typeface="Calibri" panose="020F0502020204030204" pitchFamily="34" charset="0"/>
            </a:endParaRPr>
          </a:p>
          <a:p>
            <a:r>
              <a:rPr lang="es-CO" dirty="0">
                <a:solidFill>
                  <a:schemeClr val="accent6">
                    <a:lumMod val="75000"/>
                  </a:schemeClr>
                </a:solidFill>
                <a:latin typeface="Calibri" panose="020F0502020204030204" pitchFamily="34" charset="0"/>
                <a:cs typeface="Calibri" panose="020F0502020204030204" pitchFamily="34" charset="0"/>
              </a:rPr>
              <a:t>3.9 Para 2030, reducir el número de muertes y enfermedades por productos químicos peligrosos y la contaminación del aire, el agua y el suelo</a:t>
            </a:r>
          </a:p>
        </p:txBody>
      </p:sp>
    </p:spTree>
    <p:extLst>
      <p:ext uri="{BB962C8B-B14F-4D97-AF65-F5344CB8AC3E}">
        <p14:creationId xmlns:p14="http://schemas.microsoft.com/office/powerpoint/2010/main" val="69222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CF30B7C-011C-48F0-8B9F-4E2642AD249E}" type="slidenum">
              <a:rPr lang="es-CO" sz="1800" smtClean="0">
                <a:latin typeface="Calibri" panose="020F0502020204030204" pitchFamily="34" charset="0"/>
                <a:cs typeface="Calibri" panose="020F0502020204030204" pitchFamily="34" charset="0"/>
              </a:rPr>
              <a:pPr/>
              <a:t>6</a:t>
            </a:fld>
            <a:endParaRPr lang="es-CO" sz="1800" dirty="0">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B180F48C-B78E-40A7-945A-A10CA548950D}"/>
              </a:ext>
            </a:extLst>
          </p:cNvPr>
          <p:cNvSpPr/>
          <p:nvPr/>
        </p:nvSpPr>
        <p:spPr>
          <a:xfrm>
            <a:off x="1258622" y="6472679"/>
            <a:ext cx="6736080" cy="369332"/>
          </a:xfrm>
          <a:prstGeom prst="rect">
            <a:avLst/>
          </a:prstGeom>
        </p:spPr>
        <p:txBody>
          <a:bodyPr wrap="square">
            <a:spAutoFit/>
          </a:bodyPr>
          <a:lstStyle/>
          <a:p>
            <a:pPr algn="ctr"/>
            <a:r>
              <a:rPr lang="es-CO" dirty="0">
                <a:solidFill>
                  <a:schemeClr val="tx1">
                    <a:lumMod val="85000"/>
                    <a:lumOff val="15000"/>
                  </a:schemeClr>
                </a:solidFill>
                <a:latin typeface="Calibri" panose="020F0502020204030204" pitchFamily="34" charset="0"/>
                <a:cs typeface="Calibri" panose="020F0502020204030204" pitchFamily="34" charset="0"/>
              </a:rPr>
              <a:t>Maestría en Desarrollo Sostenible</a:t>
            </a:r>
          </a:p>
        </p:txBody>
      </p:sp>
      <p:pic>
        <p:nvPicPr>
          <p:cNvPr id="11" name="Picture 4" descr="Resultado de imagen para universidad de la costa">
            <a:extLst>
              <a:ext uri="{FF2B5EF4-FFF2-40B4-BE49-F238E27FC236}">
                <a16:creationId xmlns:a16="http://schemas.microsoft.com/office/drawing/2014/main" id="{6662AB79-520E-4637-B3BE-27D3C2B5F6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28" y="5883276"/>
            <a:ext cx="1130770" cy="97472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5612B278-9F33-4EC7-83EF-B7C638592445}"/>
              </a:ext>
            </a:extLst>
          </p:cNvPr>
          <p:cNvPicPr>
            <a:picLocks noChangeAspect="1"/>
          </p:cNvPicPr>
          <p:nvPr/>
        </p:nvPicPr>
        <p:blipFill>
          <a:blip r:embed="rId4"/>
          <a:stretch>
            <a:fillRect/>
          </a:stretch>
        </p:blipFill>
        <p:spPr>
          <a:xfrm>
            <a:off x="5239243" y="547603"/>
            <a:ext cx="3286125" cy="952500"/>
          </a:xfrm>
          <a:prstGeom prst="rect">
            <a:avLst/>
          </a:prstGeom>
        </p:spPr>
      </p:pic>
      <p:pic>
        <p:nvPicPr>
          <p:cNvPr id="14" name="Imagen 13">
            <a:extLst>
              <a:ext uri="{FF2B5EF4-FFF2-40B4-BE49-F238E27FC236}">
                <a16:creationId xmlns:a16="http://schemas.microsoft.com/office/drawing/2014/main" id="{2C40067F-38E9-45C1-85A1-64B78477F6D7}"/>
              </a:ext>
            </a:extLst>
          </p:cNvPr>
          <p:cNvPicPr>
            <a:picLocks noChangeAspect="1"/>
          </p:cNvPicPr>
          <p:nvPr/>
        </p:nvPicPr>
        <p:blipFill>
          <a:blip r:embed="rId5"/>
          <a:stretch>
            <a:fillRect/>
          </a:stretch>
        </p:blipFill>
        <p:spPr>
          <a:xfrm>
            <a:off x="5801217" y="1608493"/>
            <a:ext cx="2162175" cy="962025"/>
          </a:xfrm>
          <a:prstGeom prst="rect">
            <a:avLst/>
          </a:prstGeom>
        </p:spPr>
      </p:pic>
      <p:sp>
        <p:nvSpPr>
          <p:cNvPr id="16" name="Rectángulo 15">
            <a:extLst>
              <a:ext uri="{FF2B5EF4-FFF2-40B4-BE49-F238E27FC236}">
                <a16:creationId xmlns:a16="http://schemas.microsoft.com/office/drawing/2014/main" id="{7C3D4219-1885-4513-9403-9136CDB30FDD}"/>
              </a:ext>
            </a:extLst>
          </p:cNvPr>
          <p:cNvSpPr/>
          <p:nvPr/>
        </p:nvSpPr>
        <p:spPr>
          <a:xfrm>
            <a:off x="5460895" y="189697"/>
            <a:ext cx="2734275" cy="369332"/>
          </a:xfrm>
          <a:prstGeom prst="rect">
            <a:avLst/>
          </a:prstGeom>
        </p:spPr>
        <p:txBody>
          <a:bodyPr wrap="none">
            <a:spAutoFit/>
          </a:bodyPr>
          <a:lstStyle/>
          <a:p>
            <a:r>
              <a:rPr lang="es-CO" dirty="0">
                <a:solidFill>
                  <a:schemeClr val="tx1">
                    <a:lumMod val="85000"/>
                    <a:lumOff val="15000"/>
                  </a:schemeClr>
                </a:solidFill>
                <a:latin typeface="Calibri" panose="020F0502020204030204" pitchFamily="34" charset="0"/>
                <a:cs typeface="Calibri" panose="020F0502020204030204" pitchFamily="34" charset="0"/>
              </a:rPr>
              <a:t>Desarrollo social sostenible</a:t>
            </a:r>
            <a:endParaRPr lang="es-CO" dirty="0">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3114653-2A3D-4FC3-B190-2C754F61D717}"/>
              </a:ext>
            </a:extLst>
          </p:cNvPr>
          <p:cNvSpPr/>
          <p:nvPr/>
        </p:nvSpPr>
        <p:spPr>
          <a:xfrm>
            <a:off x="333622" y="68968"/>
            <a:ext cx="4572000" cy="1200329"/>
          </a:xfrm>
          <a:prstGeom prst="rect">
            <a:avLst/>
          </a:prstGeom>
        </p:spPr>
        <p:txBody>
          <a:bodyPr>
            <a:spAutoFit/>
          </a:bodyPr>
          <a:lstStyle/>
          <a:p>
            <a:r>
              <a:rPr lang="es-CO" b="1" dirty="0">
                <a:solidFill>
                  <a:srgbClr val="333333"/>
                </a:solidFill>
                <a:latin typeface="Calibri" panose="020F0502020204030204" pitchFamily="34" charset="0"/>
                <a:cs typeface="Calibri" panose="020F0502020204030204" pitchFamily="34" charset="0"/>
              </a:rPr>
              <a:t>Objetivo 4: Garantizar una educación inclusiva, equitativa y de calidad y promover oportunidades de aprendizaje durante toda la vida para todos</a:t>
            </a:r>
            <a:endParaRPr lang="es-CO" b="1" i="0" dirty="0">
              <a:solidFill>
                <a:srgbClr val="333333"/>
              </a:solidFill>
              <a:effectLst/>
              <a:latin typeface="Calibri" panose="020F0502020204030204" pitchFamily="34" charset="0"/>
              <a:cs typeface="Calibri" panose="020F0502020204030204" pitchFamily="34" charset="0"/>
            </a:endParaRPr>
          </a:p>
        </p:txBody>
      </p:sp>
      <p:sp>
        <p:nvSpPr>
          <p:cNvPr id="3" name="Rectángulo 2">
            <a:extLst>
              <a:ext uri="{FF2B5EF4-FFF2-40B4-BE49-F238E27FC236}">
                <a16:creationId xmlns:a16="http://schemas.microsoft.com/office/drawing/2014/main" id="{A5FB6945-D9DC-470C-B41C-3A55E1B72AE1}"/>
              </a:ext>
            </a:extLst>
          </p:cNvPr>
          <p:cNvSpPr/>
          <p:nvPr/>
        </p:nvSpPr>
        <p:spPr>
          <a:xfrm>
            <a:off x="143328" y="1586779"/>
            <a:ext cx="5317567" cy="923330"/>
          </a:xfrm>
          <a:prstGeom prst="rect">
            <a:avLst/>
          </a:prstGeom>
        </p:spPr>
        <p:txBody>
          <a:bodyPr wrap="square">
            <a:spAutoFit/>
          </a:bodyPr>
          <a:lstStyle/>
          <a:p>
            <a:r>
              <a:rPr lang="es-CO" i="1" dirty="0">
                <a:latin typeface="Calibri" panose="020F0502020204030204" pitchFamily="34" charset="0"/>
                <a:cs typeface="Calibri" panose="020F0502020204030204" pitchFamily="34" charset="0"/>
              </a:rPr>
              <a:t>La falta de profesores capacitados y las malas condiciones de las escuelas están poniendo en peligro las perspectivas de la educación de calidad para todos. </a:t>
            </a:r>
          </a:p>
        </p:txBody>
      </p:sp>
      <p:sp>
        <p:nvSpPr>
          <p:cNvPr id="4" name="Rectángulo 3">
            <a:extLst>
              <a:ext uri="{FF2B5EF4-FFF2-40B4-BE49-F238E27FC236}">
                <a16:creationId xmlns:a16="http://schemas.microsoft.com/office/drawing/2014/main" id="{7304EAEC-8370-4808-8B66-E7C7D9595B2A}"/>
              </a:ext>
            </a:extLst>
          </p:cNvPr>
          <p:cNvSpPr/>
          <p:nvPr/>
        </p:nvSpPr>
        <p:spPr>
          <a:xfrm>
            <a:off x="286554" y="2928520"/>
            <a:ext cx="8570892" cy="1477328"/>
          </a:xfrm>
          <a:prstGeom prst="rect">
            <a:avLst/>
          </a:prstGeom>
        </p:spPr>
        <p:txBody>
          <a:bodyPr wrap="square">
            <a:spAutoFit/>
          </a:bodyPr>
          <a:lstStyle/>
          <a:p>
            <a:pPr>
              <a:buFont typeface="Arial" panose="020B0604020202020204" pitchFamily="34" charset="0"/>
              <a:buChar char="•"/>
            </a:pPr>
            <a:r>
              <a:rPr lang="es-CO" dirty="0">
                <a:solidFill>
                  <a:schemeClr val="accent6">
                    <a:lumMod val="75000"/>
                  </a:schemeClr>
                </a:solidFill>
                <a:latin typeface="Calibri" panose="020F0502020204030204" pitchFamily="34" charset="0"/>
                <a:cs typeface="Calibri" panose="020F0502020204030204" pitchFamily="34" charset="0"/>
              </a:rPr>
              <a:t>4.7  A 2030, asegurar que todos los alumnos adquieran los conocimientos teóricos y prácticos necesarios para promover el desarrollo sostenible.</a:t>
            </a:r>
          </a:p>
          <a:p>
            <a:pPr>
              <a:buFont typeface="Arial" panose="020B0604020202020204" pitchFamily="34" charset="0"/>
              <a:buChar char="•"/>
            </a:pPr>
            <a:endParaRPr lang="es-CO" dirty="0">
              <a:solidFill>
                <a:schemeClr val="accent6">
                  <a:lumMod val="75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s-CO" dirty="0">
                <a:solidFill>
                  <a:schemeClr val="accent6">
                    <a:lumMod val="75000"/>
                  </a:schemeClr>
                </a:solidFill>
                <a:latin typeface="Calibri" panose="020F0502020204030204" pitchFamily="34" charset="0"/>
                <a:cs typeface="Calibri" panose="020F0502020204030204" pitchFamily="34" charset="0"/>
              </a:rPr>
              <a:t>4.a  Construir y adecuar instalaciones educativas que tengan en cuenta las necesidades de los niños y las personas con discapacidad y las diferencias de género.</a:t>
            </a:r>
            <a:endParaRPr lang="es-CO" b="0" i="0" dirty="0">
              <a:solidFill>
                <a:schemeClr val="accent6">
                  <a:lumMod val="75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349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CF30B7C-011C-48F0-8B9F-4E2642AD249E}" type="slidenum">
              <a:rPr lang="es-CO" smtClean="0"/>
              <a:pPr/>
              <a:t>7</a:t>
            </a:fld>
            <a:endParaRPr lang="es-CO" dirty="0"/>
          </a:p>
        </p:txBody>
      </p:sp>
      <p:sp>
        <p:nvSpPr>
          <p:cNvPr id="9" name="Rectángulo 8">
            <a:extLst>
              <a:ext uri="{FF2B5EF4-FFF2-40B4-BE49-F238E27FC236}">
                <a16:creationId xmlns:a16="http://schemas.microsoft.com/office/drawing/2014/main" id="{B180F48C-B78E-40A7-945A-A10CA548950D}"/>
              </a:ext>
            </a:extLst>
          </p:cNvPr>
          <p:cNvSpPr/>
          <p:nvPr/>
        </p:nvSpPr>
        <p:spPr>
          <a:xfrm>
            <a:off x="1258622" y="6472679"/>
            <a:ext cx="6736080" cy="369332"/>
          </a:xfrm>
          <a:prstGeom prst="rect">
            <a:avLst/>
          </a:prstGeom>
        </p:spPr>
        <p:txBody>
          <a:bodyPr wrap="square">
            <a:spAutoFit/>
          </a:bodyPr>
          <a:lstStyle/>
          <a:p>
            <a:pPr algn="ctr"/>
            <a:r>
              <a:rPr lang="es-CO" dirty="0">
                <a:solidFill>
                  <a:schemeClr val="tx1">
                    <a:lumMod val="85000"/>
                    <a:lumOff val="15000"/>
                  </a:schemeClr>
                </a:solidFill>
                <a:latin typeface="Helvetica LT Std" pitchFamily="34" charset="0"/>
              </a:rPr>
              <a:t>Maestría en Desarrollo Sostenible</a:t>
            </a:r>
          </a:p>
        </p:txBody>
      </p:sp>
      <p:pic>
        <p:nvPicPr>
          <p:cNvPr id="11" name="Picture 4" descr="Resultado de imagen para universidad de la costa">
            <a:extLst>
              <a:ext uri="{FF2B5EF4-FFF2-40B4-BE49-F238E27FC236}">
                <a16:creationId xmlns:a16="http://schemas.microsoft.com/office/drawing/2014/main" id="{6662AB79-520E-4637-B3BE-27D3C2B5F6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28" y="5883276"/>
            <a:ext cx="1130770" cy="97472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5612B278-9F33-4EC7-83EF-B7C638592445}"/>
              </a:ext>
            </a:extLst>
          </p:cNvPr>
          <p:cNvPicPr>
            <a:picLocks noChangeAspect="1"/>
          </p:cNvPicPr>
          <p:nvPr/>
        </p:nvPicPr>
        <p:blipFill>
          <a:blip r:embed="rId4"/>
          <a:stretch>
            <a:fillRect/>
          </a:stretch>
        </p:blipFill>
        <p:spPr>
          <a:xfrm>
            <a:off x="5239243" y="547603"/>
            <a:ext cx="3286125" cy="952500"/>
          </a:xfrm>
          <a:prstGeom prst="rect">
            <a:avLst/>
          </a:prstGeom>
        </p:spPr>
      </p:pic>
      <p:pic>
        <p:nvPicPr>
          <p:cNvPr id="14" name="Imagen 13">
            <a:extLst>
              <a:ext uri="{FF2B5EF4-FFF2-40B4-BE49-F238E27FC236}">
                <a16:creationId xmlns:a16="http://schemas.microsoft.com/office/drawing/2014/main" id="{2C40067F-38E9-45C1-85A1-64B78477F6D7}"/>
              </a:ext>
            </a:extLst>
          </p:cNvPr>
          <p:cNvPicPr>
            <a:picLocks noChangeAspect="1"/>
          </p:cNvPicPr>
          <p:nvPr/>
        </p:nvPicPr>
        <p:blipFill>
          <a:blip r:embed="rId5"/>
          <a:stretch>
            <a:fillRect/>
          </a:stretch>
        </p:blipFill>
        <p:spPr>
          <a:xfrm>
            <a:off x="5801217" y="1608493"/>
            <a:ext cx="2162175" cy="962025"/>
          </a:xfrm>
          <a:prstGeom prst="rect">
            <a:avLst/>
          </a:prstGeom>
        </p:spPr>
      </p:pic>
      <p:sp>
        <p:nvSpPr>
          <p:cNvPr id="16" name="Rectángulo 15">
            <a:extLst>
              <a:ext uri="{FF2B5EF4-FFF2-40B4-BE49-F238E27FC236}">
                <a16:creationId xmlns:a16="http://schemas.microsoft.com/office/drawing/2014/main" id="{7C3D4219-1885-4513-9403-9136CDB30FDD}"/>
              </a:ext>
            </a:extLst>
          </p:cNvPr>
          <p:cNvSpPr/>
          <p:nvPr/>
        </p:nvSpPr>
        <p:spPr>
          <a:xfrm>
            <a:off x="5460895" y="189697"/>
            <a:ext cx="2993127" cy="369332"/>
          </a:xfrm>
          <a:prstGeom prst="rect">
            <a:avLst/>
          </a:prstGeom>
        </p:spPr>
        <p:txBody>
          <a:bodyPr wrap="none">
            <a:spAutoFit/>
          </a:bodyPr>
          <a:lstStyle/>
          <a:p>
            <a:r>
              <a:rPr lang="es-CO" dirty="0">
                <a:solidFill>
                  <a:schemeClr val="tx1">
                    <a:lumMod val="85000"/>
                    <a:lumOff val="15000"/>
                  </a:schemeClr>
                </a:solidFill>
                <a:latin typeface="Helvetica LT Std" pitchFamily="34" charset="0"/>
              </a:rPr>
              <a:t>Desarrollo social sostenible</a:t>
            </a:r>
            <a:endParaRPr lang="es-CO" dirty="0"/>
          </a:p>
        </p:txBody>
      </p:sp>
      <p:sp>
        <p:nvSpPr>
          <p:cNvPr id="2" name="Rectángulo 1">
            <a:extLst>
              <a:ext uri="{FF2B5EF4-FFF2-40B4-BE49-F238E27FC236}">
                <a16:creationId xmlns:a16="http://schemas.microsoft.com/office/drawing/2014/main" id="{C3114653-2A3D-4FC3-B190-2C754F61D717}"/>
              </a:ext>
            </a:extLst>
          </p:cNvPr>
          <p:cNvSpPr/>
          <p:nvPr/>
        </p:nvSpPr>
        <p:spPr>
          <a:xfrm>
            <a:off x="333622" y="68968"/>
            <a:ext cx="4572000" cy="1200329"/>
          </a:xfrm>
          <a:prstGeom prst="rect">
            <a:avLst/>
          </a:prstGeom>
        </p:spPr>
        <p:txBody>
          <a:bodyPr>
            <a:spAutoFit/>
          </a:bodyPr>
          <a:lstStyle/>
          <a:p>
            <a:r>
              <a:rPr lang="es-CO" b="1" dirty="0">
                <a:solidFill>
                  <a:srgbClr val="333333"/>
                </a:solidFill>
                <a:latin typeface="Varela Round"/>
              </a:rPr>
              <a:t>Objetivo 4: Garantizar una educación inclusiva, equitativa y de calidad y promover oportunidades de aprendizaje durante toda la vida para todos</a:t>
            </a:r>
            <a:endParaRPr lang="es-CO" b="1" i="0" dirty="0">
              <a:solidFill>
                <a:srgbClr val="333333"/>
              </a:solidFill>
              <a:effectLst/>
              <a:latin typeface="Varela Round"/>
            </a:endParaRPr>
          </a:p>
        </p:txBody>
      </p:sp>
      <p:sp>
        <p:nvSpPr>
          <p:cNvPr id="3" name="Rectángulo 2">
            <a:extLst>
              <a:ext uri="{FF2B5EF4-FFF2-40B4-BE49-F238E27FC236}">
                <a16:creationId xmlns:a16="http://schemas.microsoft.com/office/drawing/2014/main" id="{A5FB6945-D9DC-470C-B41C-3A55E1B72AE1}"/>
              </a:ext>
            </a:extLst>
          </p:cNvPr>
          <p:cNvSpPr/>
          <p:nvPr/>
        </p:nvSpPr>
        <p:spPr>
          <a:xfrm>
            <a:off x="143328" y="1586779"/>
            <a:ext cx="5317567" cy="1200329"/>
          </a:xfrm>
          <a:prstGeom prst="rect">
            <a:avLst/>
          </a:prstGeom>
        </p:spPr>
        <p:txBody>
          <a:bodyPr wrap="square">
            <a:spAutoFit/>
          </a:bodyPr>
          <a:lstStyle/>
          <a:p>
            <a:r>
              <a:rPr lang="es-CO" dirty="0">
                <a:solidFill>
                  <a:srgbClr val="747474"/>
                </a:solidFill>
                <a:latin typeface="Open Sans"/>
              </a:rPr>
              <a:t>La falta de profesores capacitados y las malas condiciones de las escuelas de muchas zonas del mundo están poniendo en peligro las perspectivas de la educación de calidad para todos. </a:t>
            </a:r>
            <a:endParaRPr lang="es-CO" dirty="0"/>
          </a:p>
        </p:txBody>
      </p:sp>
      <p:sp>
        <p:nvSpPr>
          <p:cNvPr id="4" name="Rectángulo 3">
            <a:extLst>
              <a:ext uri="{FF2B5EF4-FFF2-40B4-BE49-F238E27FC236}">
                <a16:creationId xmlns:a16="http://schemas.microsoft.com/office/drawing/2014/main" id="{7304EAEC-8370-4808-8B66-E7C7D9595B2A}"/>
              </a:ext>
            </a:extLst>
          </p:cNvPr>
          <p:cNvSpPr/>
          <p:nvPr/>
        </p:nvSpPr>
        <p:spPr>
          <a:xfrm>
            <a:off x="286554" y="2928520"/>
            <a:ext cx="8570892" cy="1477328"/>
          </a:xfrm>
          <a:prstGeom prst="rect">
            <a:avLst/>
          </a:prstGeom>
        </p:spPr>
        <p:txBody>
          <a:bodyPr wrap="square">
            <a:spAutoFit/>
          </a:bodyPr>
          <a:lstStyle/>
          <a:p>
            <a:pPr>
              <a:buFont typeface="Arial" panose="020B0604020202020204" pitchFamily="34" charset="0"/>
              <a:buChar char="•"/>
            </a:pPr>
            <a:r>
              <a:rPr lang="es-CO" dirty="0">
                <a:solidFill>
                  <a:srgbClr val="747474"/>
                </a:solidFill>
                <a:latin typeface="Open Sans"/>
              </a:rPr>
              <a:t>4.7  De aquí a 2030, asegurar que todos los alumnos adquieran los conocimientos teóricos y prácticos necesarios para promover el desarrollo sostenible.</a:t>
            </a:r>
          </a:p>
          <a:p>
            <a:pPr>
              <a:buFont typeface="Arial" panose="020B0604020202020204" pitchFamily="34" charset="0"/>
              <a:buChar char="•"/>
            </a:pPr>
            <a:r>
              <a:rPr lang="es-CO" dirty="0">
                <a:solidFill>
                  <a:srgbClr val="747474"/>
                </a:solidFill>
                <a:latin typeface="Open Sans"/>
              </a:rPr>
              <a:t>4.a  Construir y adecuar instalaciones educativas que tengan en cuenta las necesidades de los niños y las personas con discapacidad y las diferencias de género.</a:t>
            </a:r>
            <a:endParaRPr lang="es-CO" b="0" i="0" dirty="0">
              <a:solidFill>
                <a:srgbClr val="747474"/>
              </a:solidFill>
              <a:effectLst/>
              <a:latin typeface="Open Sans"/>
            </a:endParaRPr>
          </a:p>
        </p:txBody>
      </p:sp>
      <p:sp>
        <p:nvSpPr>
          <p:cNvPr id="6" name="Rectángulo 5">
            <a:extLst>
              <a:ext uri="{FF2B5EF4-FFF2-40B4-BE49-F238E27FC236}">
                <a16:creationId xmlns:a16="http://schemas.microsoft.com/office/drawing/2014/main" id="{956691FB-3B42-495C-B017-E92C10E50332}"/>
              </a:ext>
            </a:extLst>
          </p:cNvPr>
          <p:cNvSpPr/>
          <p:nvPr/>
        </p:nvSpPr>
        <p:spPr>
          <a:xfrm>
            <a:off x="286554" y="4353597"/>
            <a:ext cx="8570892" cy="369332"/>
          </a:xfrm>
          <a:prstGeom prst="rect">
            <a:avLst/>
          </a:prstGeom>
        </p:spPr>
        <p:txBody>
          <a:bodyPr wrap="square">
            <a:spAutoFit/>
          </a:bodyPr>
          <a:lstStyle/>
          <a:p>
            <a:r>
              <a:rPr lang="pt-BR" b="1" dirty="0">
                <a:solidFill>
                  <a:srgbClr val="333333"/>
                </a:solidFill>
                <a:latin typeface="Varela Round"/>
              </a:rPr>
              <a:t>Objetivo 16: Promover sociedades justas, pacíficas e inclusivas</a:t>
            </a:r>
            <a:endParaRPr lang="pt-BR" b="1" i="0" dirty="0">
              <a:solidFill>
                <a:srgbClr val="333333"/>
              </a:solidFill>
              <a:effectLst/>
              <a:latin typeface="Varela Round"/>
            </a:endParaRPr>
          </a:p>
        </p:txBody>
      </p:sp>
      <p:sp>
        <p:nvSpPr>
          <p:cNvPr id="7" name="Rectángulo 6">
            <a:extLst>
              <a:ext uri="{FF2B5EF4-FFF2-40B4-BE49-F238E27FC236}">
                <a16:creationId xmlns:a16="http://schemas.microsoft.com/office/drawing/2014/main" id="{B10BB972-A442-4519-9205-2FBE54ECBA3F}"/>
              </a:ext>
            </a:extLst>
          </p:cNvPr>
          <p:cNvSpPr/>
          <p:nvPr/>
        </p:nvSpPr>
        <p:spPr>
          <a:xfrm>
            <a:off x="253896" y="5307680"/>
            <a:ext cx="8810378" cy="646331"/>
          </a:xfrm>
          <a:prstGeom prst="rect">
            <a:avLst/>
          </a:prstGeom>
        </p:spPr>
        <p:txBody>
          <a:bodyPr wrap="square">
            <a:spAutoFit/>
          </a:bodyPr>
          <a:lstStyle/>
          <a:p>
            <a:pPr>
              <a:buFont typeface="Arial" panose="020B0604020202020204" pitchFamily="34" charset="0"/>
              <a:buChar char="•"/>
            </a:pPr>
            <a:r>
              <a:rPr lang="es-CO" dirty="0">
                <a:solidFill>
                  <a:srgbClr val="747474"/>
                </a:solidFill>
                <a:latin typeface="Open Sans"/>
              </a:rPr>
              <a:t>16.b Promover y aplicar leyes y políticas no discriminatorias en favor del desarrollo sostenible</a:t>
            </a:r>
            <a:endParaRPr lang="es-CO" b="0" i="0" dirty="0">
              <a:solidFill>
                <a:srgbClr val="747474"/>
              </a:solidFill>
              <a:effectLst/>
              <a:latin typeface="Open Sans"/>
            </a:endParaRPr>
          </a:p>
        </p:txBody>
      </p:sp>
      <p:sp>
        <p:nvSpPr>
          <p:cNvPr id="8" name="Rectángulo 7">
            <a:extLst>
              <a:ext uri="{FF2B5EF4-FFF2-40B4-BE49-F238E27FC236}">
                <a16:creationId xmlns:a16="http://schemas.microsoft.com/office/drawing/2014/main" id="{0BAA5E23-15CF-4231-AA40-6F380F84FC06}"/>
              </a:ext>
            </a:extLst>
          </p:cNvPr>
          <p:cNvSpPr/>
          <p:nvPr/>
        </p:nvSpPr>
        <p:spPr>
          <a:xfrm>
            <a:off x="43544" y="4673397"/>
            <a:ext cx="9590314" cy="646331"/>
          </a:xfrm>
          <a:prstGeom prst="rect">
            <a:avLst/>
          </a:prstGeom>
        </p:spPr>
        <p:txBody>
          <a:bodyPr wrap="square">
            <a:spAutoFit/>
          </a:bodyPr>
          <a:lstStyle/>
          <a:p>
            <a:pPr>
              <a:buFont typeface="Arial" panose="020B0604020202020204" pitchFamily="34" charset="0"/>
              <a:buChar char="•"/>
            </a:pPr>
            <a:r>
              <a:rPr lang="es-CO" dirty="0">
                <a:solidFill>
                  <a:srgbClr val="747474"/>
                </a:solidFill>
                <a:latin typeface="Open Sans"/>
              </a:rPr>
              <a:t>16.10 Garantizar el acceso público a la información y proteger las libertades fundamentales, de conformidad con las leyes nacionales y los acuerdos internacionales</a:t>
            </a:r>
            <a:endParaRPr lang="es-CO" b="0" i="0" dirty="0">
              <a:solidFill>
                <a:srgbClr val="747474"/>
              </a:solidFill>
              <a:effectLst/>
              <a:latin typeface="Open Sans"/>
            </a:endParaRPr>
          </a:p>
        </p:txBody>
      </p:sp>
    </p:spTree>
    <p:extLst>
      <p:ext uri="{BB962C8B-B14F-4D97-AF65-F5344CB8AC3E}">
        <p14:creationId xmlns:p14="http://schemas.microsoft.com/office/powerpoint/2010/main" val="2821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CF30B7C-011C-48F0-8B9F-4E2642AD249E}" type="slidenum">
              <a:rPr lang="es-CO" smtClean="0"/>
              <a:pPr/>
              <a:t>8</a:t>
            </a:fld>
            <a:endParaRPr lang="es-CO" dirty="0"/>
          </a:p>
        </p:txBody>
      </p:sp>
      <p:sp>
        <p:nvSpPr>
          <p:cNvPr id="9" name="Rectángulo 8">
            <a:extLst>
              <a:ext uri="{FF2B5EF4-FFF2-40B4-BE49-F238E27FC236}">
                <a16:creationId xmlns:a16="http://schemas.microsoft.com/office/drawing/2014/main" id="{B180F48C-B78E-40A7-945A-A10CA548950D}"/>
              </a:ext>
            </a:extLst>
          </p:cNvPr>
          <p:cNvSpPr/>
          <p:nvPr/>
        </p:nvSpPr>
        <p:spPr>
          <a:xfrm>
            <a:off x="1258622" y="6472679"/>
            <a:ext cx="6736080" cy="369332"/>
          </a:xfrm>
          <a:prstGeom prst="rect">
            <a:avLst/>
          </a:prstGeom>
        </p:spPr>
        <p:txBody>
          <a:bodyPr wrap="square">
            <a:spAutoFit/>
          </a:bodyPr>
          <a:lstStyle/>
          <a:p>
            <a:pPr algn="ctr"/>
            <a:r>
              <a:rPr lang="es-CO" dirty="0">
                <a:solidFill>
                  <a:schemeClr val="tx1">
                    <a:lumMod val="85000"/>
                    <a:lumOff val="15000"/>
                  </a:schemeClr>
                </a:solidFill>
                <a:latin typeface="Helvetica LT Std" pitchFamily="34" charset="0"/>
              </a:rPr>
              <a:t>Maestría en Desarrollo Sostenible</a:t>
            </a:r>
          </a:p>
        </p:txBody>
      </p:sp>
      <p:pic>
        <p:nvPicPr>
          <p:cNvPr id="11" name="Picture 4" descr="Resultado de imagen para universidad de la costa">
            <a:extLst>
              <a:ext uri="{FF2B5EF4-FFF2-40B4-BE49-F238E27FC236}">
                <a16:creationId xmlns:a16="http://schemas.microsoft.com/office/drawing/2014/main" id="{6662AB79-520E-4637-B3BE-27D3C2B5F6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28" y="5883276"/>
            <a:ext cx="1130770" cy="97472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5612B278-9F33-4EC7-83EF-B7C638592445}"/>
              </a:ext>
            </a:extLst>
          </p:cNvPr>
          <p:cNvPicPr>
            <a:picLocks noChangeAspect="1"/>
          </p:cNvPicPr>
          <p:nvPr/>
        </p:nvPicPr>
        <p:blipFill>
          <a:blip r:embed="rId4"/>
          <a:stretch>
            <a:fillRect/>
          </a:stretch>
        </p:blipFill>
        <p:spPr>
          <a:xfrm>
            <a:off x="5239243" y="547603"/>
            <a:ext cx="3286125" cy="952500"/>
          </a:xfrm>
          <a:prstGeom prst="rect">
            <a:avLst/>
          </a:prstGeom>
        </p:spPr>
      </p:pic>
      <p:pic>
        <p:nvPicPr>
          <p:cNvPr id="14" name="Imagen 13">
            <a:extLst>
              <a:ext uri="{FF2B5EF4-FFF2-40B4-BE49-F238E27FC236}">
                <a16:creationId xmlns:a16="http://schemas.microsoft.com/office/drawing/2014/main" id="{2C40067F-38E9-45C1-85A1-64B78477F6D7}"/>
              </a:ext>
            </a:extLst>
          </p:cNvPr>
          <p:cNvPicPr>
            <a:picLocks noChangeAspect="1"/>
          </p:cNvPicPr>
          <p:nvPr/>
        </p:nvPicPr>
        <p:blipFill>
          <a:blip r:embed="rId5"/>
          <a:stretch>
            <a:fillRect/>
          </a:stretch>
        </p:blipFill>
        <p:spPr>
          <a:xfrm>
            <a:off x="5801217" y="1608493"/>
            <a:ext cx="2162175" cy="962025"/>
          </a:xfrm>
          <a:prstGeom prst="rect">
            <a:avLst/>
          </a:prstGeom>
        </p:spPr>
      </p:pic>
      <p:sp>
        <p:nvSpPr>
          <p:cNvPr id="16" name="Rectángulo 15">
            <a:extLst>
              <a:ext uri="{FF2B5EF4-FFF2-40B4-BE49-F238E27FC236}">
                <a16:creationId xmlns:a16="http://schemas.microsoft.com/office/drawing/2014/main" id="{7C3D4219-1885-4513-9403-9136CDB30FDD}"/>
              </a:ext>
            </a:extLst>
          </p:cNvPr>
          <p:cNvSpPr/>
          <p:nvPr/>
        </p:nvSpPr>
        <p:spPr>
          <a:xfrm>
            <a:off x="5460895" y="189697"/>
            <a:ext cx="2993127" cy="369332"/>
          </a:xfrm>
          <a:prstGeom prst="rect">
            <a:avLst/>
          </a:prstGeom>
        </p:spPr>
        <p:txBody>
          <a:bodyPr wrap="none">
            <a:spAutoFit/>
          </a:bodyPr>
          <a:lstStyle/>
          <a:p>
            <a:r>
              <a:rPr lang="es-CO" dirty="0">
                <a:solidFill>
                  <a:schemeClr val="tx1">
                    <a:lumMod val="85000"/>
                    <a:lumOff val="15000"/>
                  </a:schemeClr>
                </a:solidFill>
                <a:latin typeface="Helvetica LT Std" pitchFamily="34" charset="0"/>
              </a:rPr>
              <a:t>Desarrollo social sostenible</a:t>
            </a:r>
            <a:endParaRPr lang="es-CO" dirty="0"/>
          </a:p>
        </p:txBody>
      </p:sp>
      <p:sp>
        <p:nvSpPr>
          <p:cNvPr id="10" name="Rectángulo 9">
            <a:extLst>
              <a:ext uri="{FF2B5EF4-FFF2-40B4-BE49-F238E27FC236}">
                <a16:creationId xmlns:a16="http://schemas.microsoft.com/office/drawing/2014/main" id="{E517C9F8-F558-4819-A9DE-7A66A9A319F4}"/>
              </a:ext>
            </a:extLst>
          </p:cNvPr>
          <p:cNvSpPr/>
          <p:nvPr/>
        </p:nvSpPr>
        <p:spPr>
          <a:xfrm>
            <a:off x="326571" y="374363"/>
            <a:ext cx="4572000" cy="646331"/>
          </a:xfrm>
          <a:prstGeom prst="rect">
            <a:avLst/>
          </a:prstGeom>
        </p:spPr>
        <p:txBody>
          <a:bodyPr>
            <a:spAutoFit/>
          </a:bodyPr>
          <a:lstStyle/>
          <a:p>
            <a:r>
              <a:rPr lang="es-CO" b="1" dirty="0">
                <a:solidFill>
                  <a:srgbClr val="333333"/>
                </a:solidFill>
                <a:latin typeface="Varela Round"/>
              </a:rPr>
              <a:t>Objetivo 17: Revitalizar la Alianza Mundial para el Desarrollo Sostenible</a:t>
            </a:r>
            <a:endParaRPr lang="es-CO" b="1" i="0" dirty="0">
              <a:solidFill>
                <a:srgbClr val="333333"/>
              </a:solidFill>
              <a:effectLst/>
              <a:latin typeface="Varela Round"/>
            </a:endParaRPr>
          </a:p>
        </p:txBody>
      </p:sp>
      <p:sp>
        <p:nvSpPr>
          <p:cNvPr id="12" name="Rectángulo 11">
            <a:extLst>
              <a:ext uri="{FF2B5EF4-FFF2-40B4-BE49-F238E27FC236}">
                <a16:creationId xmlns:a16="http://schemas.microsoft.com/office/drawing/2014/main" id="{6C190640-2AE3-409B-856E-AA892B5FA948}"/>
              </a:ext>
            </a:extLst>
          </p:cNvPr>
          <p:cNvSpPr/>
          <p:nvPr/>
        </p:nvSpPr>
        <p:spPr>
          <a:xfrm>
            <a:off x="234949" y="1598563"/>
            <a:ext cx="8674101" cy="4247317"/>
          </a:xfrm>
          <a:prstGeom prst="rect">
            <a:avLst/>
          </a:prstGeom>
        </p:spPr>
        <p:txBody>
          <a:bodyPr wrap="square">
            <a:spAutoFit/>
          </a:bodyPr>
          <a:lstStyle/>
          <a:p>
            <a:pPr>
              <a:buFont typeface="Arial" panose="020B0604020202020204" pitchFamily="34" charset="0"/>
              <a:buChar char="•"/>
            </a:pPr>
            <a:r>
              <a:rPr lang="es-CO" i="1" dirty="0">
                <a:solidFill>
                  <a:srgbClr val="747474"/>
                </a:solidFill>
                <a:latin typeface="Open Sans"/>
              </a:rPr>
              <a:t>17.6 Mejorar la cooperación regional e internacional Norte-Sur, Sur-Sur y triangular en materia de ciencia, tecnología e innovación y el acceso a estas, y aumentar el intercambio de conocimientos en condiciones mutuamente convenidas, incluso mejorando la coordinación entre los mecanismos existentes, en particular a nivel de las Naciones Unidas, y mediante un mecanismo mundial de facilitación de la tecnología</a:t>
            </a:r>
          </a:p>
          <a:p>
            <a:pPr>
              <a:buFont typeface="Arial" panose="020B0604020202020204" pitchFamily="34" charset="0"/>
              <a:buChar char="•"/>
            </a:pPr>
            <a:r>
              <a:rPr lang="es-CO" i="1" dirty="0">
                <a:solidFill>
                  <a:srgbClr val="747474"/>
                </a:solidFill>
                <a:latin typeface="Open Sans"/>
              </a:rPr>
              <a:t>17.7 Promover el desarrollo de tecnologías ecológicamente racionales y su transferencia, divulgación y difusión a los países en desarrollo en condiciones favorables, incluso en condiciones concesionarias y preferenciales, según lo convenido de mutuo acuerdo</a:t>
            </a:r>
          </a:p>
          <a:p>
            <a:pPr>
              <a:buFont typeface="Arial" panose="020B0604020202020204" pitchFamily="34" charset="0"/>
              <a:buChar char="•"/>
            </a:pPr>
            <a:r>
              <a:rPr lang="es-CO" i="1" dirty="0">
                <a:solidFill>
                  <a:srgbClr val="747474"/>
                </a:solidFill>
                <a:latin typeface="Open Sans"/>
              </a:rPr>
              <a:t>17.8 Poner en pleno funcionamiento, a más tardar en 2017, el banco de tecnología y el mecanismo de apoyo a la creación de capacidad en materia de ciencia, tecnología e innovación para los países menos adelantados y aumentar la utilización de tecnologías instrumentales, en particular la tecnología de la información y las comunicaciones</a:t>
            </a:r>
            <a:endParaRPr lang="es-CO" b="0" i="1" dirty="0">
              <a:solidFill>
                <a:srgbClr val="747474"/>
              </a:solidFill>
              <a:effectLst/>
              <a:latin typeface="Open Sans"/>
            </a:endParaRPr>
          </a:p>
        </p:txBody>
      </p:sp>
    </p:spTree>
    <p:extLst>
      <p:ext uri="{BB962C8B-B14F-4D97-AF65-F5344CB8AC3E}">
        <p14:creationId xmlns:p14="http://schemas.microsoft.com/office/powerpoint/2010/main" val="204037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CF30B7C-011C-48F0-8B9F-4E2642AD249E}" type="slidenum">
              <a:rPr lang="es-CO" smtClean="0"/>
              <a:pPr/>
              <a:t>9</a:t>
            </a:fld>
            <a:endParaRPr lang="es-CO" dirty="0"/>
          </a:p>
        </p:txBody>
      </p:sp>
      <p:sp>
        <p:nvSpPr>
          <p:cNvPr id="9" name="Rectángulo 8">
            <a:extLst>
              <a:ext uri="{FF2B5EF4-FFF2-40B4-BE49-F238E27FC236}">
                <a16:creationId xmlns:a16="http://schemas.microsoft.com/office/drawing/2014/main" id="{B180F48C-B78E-40A7-945A-A10CA548950D}"/>
              </a:ext>
            </a:extLst>
          </p:cNvPr>
          <p:cNvSpPr/>
          <p:nvPr/>
        </p:nvSpPr>
        <p:spPr>
          <a:xfrm>
            <a:off x="1258622" y="6472679"/>
            <a:ext cx="6736080" cy="369332"/>
          </a:xfrm>
          <a:prstGeom prst="rect">
            <a:avLst/>
          </a:prstGeom>
        </p:spPr>
        <p:txBody>
          <a:bodyPr wrap="square">
            <a:spAutoFit/>
          </a:bodyPr>
          <a:lstStyle/>
          <a:p>
            <a:pPr algn="ctr"/>
            <a:r>
              <a:rPr lang="es-CO" dirty="0">
                <a:solidFill>
                  <a:schemeClr val="tx1">
                    <a:lumMod val="85000"/>
                    <a:lumOff val="15000"/>
                  </a:schemeClr>
                </a:solidFill>
                <a:latin typeface="Helvetica LT Std" pitchFamily="34" charset="0"/>
              </a:rPr>
              <a:t>Maestría en Desarrollo Sostenible</a:t>
            </a:r>
          </a:p>
        </p:txBody>
      </p:sp>
      <p:pic>
        <p:nvPicPr>
          <p:cNvPr id="11" name="Picture 4" descr="Resultado de imagen para universidad de la costa">
            <a:extLst>
              <a:ext uri="{FF2B5EF4-FFF2-40B4-BE49-F238E27FC236}">
                <a16:creationId xmlns:a16="http://schemas.microsoft.com/office/drawing/2014/main" id="{6662AB79-520E-4637-B3BE-27D3C2B5F6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28" y="5883276"/>
            <a:ext cx="1130770" cy="97472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A853C11B-3816-4ACD-B91A-FEC4DED37E39}"/>
              </a:ext>
            </a:extLst>
          </p:cNvPr>
          <p:cNvPicPr>
            <a:picLocks noChangeAspect="1"/>
          </p:cNvPicPr>
          <p:nvPr/>
        </p:nvPicPr>
        <p:blipFill>
          <a:blip r:embed="rId4"/>
          <a:stretch>
            <a:fillRect/>
          </a:stretch>
        </p:blipFill>
        <p:spPr>
          <a:xfrm>
            <a:off x="5825820" y="1113924"/>
            <a:ext cx="1066800" cy="1933575"/>
          </a:xfrm>
          <a:prstGeom prst="rect">
            <a:avLst/>
          </a:prstGeom>
        </p:spPr>
      </p:pic>
      <p:pic>
        <p:nvPicPr>
          <p:cNvPr id="17" name="Imagen 16">
            <a:extLst>
              <a:ext uri="{FF2B5EF4-FFF2-40B4-BE49-F238E27FC236}">
                <a16:creationId xmlns:a16="http://schemas.microsoft.com/office/drawing/2014/main" id="{54EFF1CF-DF90-4FFA-812B-50001E96667E}"/>
              </a:ext>
            </a:extLst>
          </p:cNvPr>
          <p:cNvPicPr>
            <a:picLocks noChangeAspect="1"/>
          </p:cNvPicPr>
          <p:nvPr/>
        </p:nvPicPr>
        <p:blipFill>
          <a:blip r:embed="rId5"/>
          <a:stretch>
            <a:fillRect/>
          </a:stretch>
        </p:blipFill>
        <p:spPr>
          <a:xfrm>
            <a:off x="7005664" y="1113924"/>
            <a:ext cx="1000125" cy="923925"/>
          </a:xfrm>
          <a:prstGeom prst="rect">
            <a:avLst/>
          </a:prstGeom>
        </p:spPr>
      </p:pic>
      <p:sp>
        <p:nvSpPr>
          <p:cNvPr id="18" name="Rectángulo 17">
            <a:extLst>
              <a:ext uri="{FF2B5EF4-FFF2-40B4-BE49-F238E27FC236}">
                <a16:creationId xmlns:a16="http://schemas.microsoft.com/office/drawing/2014/main" id="{BF50B65F-C736-4DDA-A820-7B291CA82F8C}"/>
              </a:ext>
            </a:extLst>
          </p:cNvPr>
          <p:cNvSpPr/>
          <p:nvPr/>
        </p:nvSpPr>
        <p:spPr>
          <a:xfrm>
            <a:off x="5047439" y="763642"/>
            <a:ext cx="3518912" cy="369332"/>
          </a:xfrm>
          <a:prstGeom prst="rect">
            <a:avLst/>
          </a:prstGeom>
        </p:spPr>
        <p:txBody>
          <a:bodyPr wrap="none">
            <a:spAutoFit/>
          </a:bodyPr>
          <a:lstStyle/>
          <a:p>
            <a:r>
              <a:rPr lang="es-CO" dirty="0">
                <a:solidFill>
                  <a:schemeClr val="tx1">
                    <a:lumMod val="85000"/>
                    <a:lumOff val="15000"/>
                  </a:schemeClr>
                </a:solidFill>
                <a:latin typeface="Helvetica LT Std" pitchFamily="34" charset="0"/>
              </a:rPr>
              <a:t>Desarrollo económico sostenible</a:t>
            </a:r>
            <a:endParaRPr lang="es-CO" dirty="0"/>
          </a:p>
        </p:txBody>
      </p:sp>
      <p:sp>
        <p:nvSpPr>
          <p:cNvPr id="2" name="Rectángulo 1">
            <a:extLst>
              <a:ext uri="{FF2B5EF4-FFF2-40B4-BE49-F238E27FC236}">
                <a16:creationId xmlns:a16="http://schemas.microsoft.com/office/drawing/2014/main" id="{0F109B81-D18B-4E7D-8D54-AA7D2AA5295E}"/>
              </a:ext>
            </a:extLst>
          </p:cNvPr>
          <p:cNvSpPr/>
          <p:nvPr/>
        </p:nvSpPr>
        <p:spPr>
          <a:xfrm>
            <a:off x="362395" y="652259"/>
            <a:ext cx="4572000" cy="923330"/>
          </a:xfrm>
          <a:prstGeom prst="rect">
            <a:avLst/>
          </a:prstGeom>
        </p:spPr>
        <p:txBody>
          <a:bodyPr>
            <a:spAutoFit/>
          </a:bodyPr>
          <a:lstStyle/>
          <a:p>
            <a:r>
              <a:rPr lang="es-CO" b="1" dirty="0">
                <a:solidFill>
                  <a:srgbClr val="333333"/>
                </a:solidFill>
                <a:latin typeface="Varela Round"/>
              </a:rPr>
              <a:t>Objetivo 6: Garantizar la disponibilidad de agua y su gestión sostenible y el saneamiento para todos</a:t>
            </a:r>
            <a:endParaRPr lang="es-CO" b="1" i="0" dirty="0">
              <a:solidFill>
                <a:srgbClr val="333333"/>
              </a:solidFill>
              <a:effectLst/>
              <a:latin typeface="Varela Round"/>
            </a:endParaRPr>
          </a:p>
        </p:txBody>
      </p:sp>
      <p:sp>
        <p:nvSpPr>
          <p:cNvPr id="3" name="Rectángulo 2">
            <a:extLst>
              <a:ext uri="{FF2B5EF4-FFF2-40B4-BE49-F238E27FC236}">
                <a16:creationId xmlns:a16="http://schemas.microsoft.com/office/drawing/2014/main" id="{AAEC0EE1-6514-4D2B-A22F-168AE0C9D014}"/>
              </a:ext>
            </a:extLst>
          </p:cNvPr>
          <p:cNvSpPr/>
          <p:nvPr/>
        </p:nvSpPr>
        <p:spPr>
          <a:xfrm>
            <a:off x="143328" y="1862362"/>
            <a:ext cx="9118600" cy="2308324"/>
          </a:xfrm>
          <a:prstGeom prst="rect">
            <a:avLst/>
          </a:prstGeom>
        </p:spPr>
        <p:txBody>
          <a:bodyPr wrap="square">
            <a:spAutoFit/>
          </a:bodyPr>
          <a:lstStyle/>
          <a:p>
            <a:pPr>
              <a:buFont typeface="Arial" panose="020B0604020202020204" pitchFamily="34" charset="0"/>
              <a:buChar char="•"/>
            </a:pPr>
            <a:r>
              <a:rPr lang="es-CO" dirty="0">
                <a:solidFill>
                  <a:srgbClr val="747474"/>
                </a:solidFill>
                <a:latin typeface="Open Sans"/>
              </a:rPr>
              <a:t>6.4  De aquí a 2030, aumentar considerablemente el uso eficiente de los recursos hídricos en todos los sectores y asegurar la sostenibilidad de la extracción y el abastecimiento de agua dulce para hacer frente a la escasez de agua y reducir considerablemente el número de personas que sufren falta de agua</a:t>
            </a:r>
          </a:p>
          <a:p>
            <a:pPr>
              <a:buFont typeface="Arial" panose="020B0604020202020204" pitchFamily="34" charset="0"/>
              <a:buChar char="•"/>
            </a:pPr>
            <a:r>
              <a:rPr lang="es-CO" dirty="0">
                <a:solidFill>
                  <a:srgbClr val="747474"/>
                </a:solidFill>
                <a:latin typeface="Open Sans"/>
              </a:rPr>
              <a:t>6.5  De aquí a 2030, implementar la gestión integrada de los recursos hídricos a todos los niveles, incluso mediante la cooperación transfronteriza, según proceda</a:t>
            </a:r>
          </a:p>
          <a:p>
            <a:pPr>
              <a:buFont typeface="Arial" panose="020B0604020202020204" pitchFamily="34" charset="0"/>
              <a:buChar char="•"/>
            </a:pPr>
            <a:r>
              <a:rPr lang="es-CO" dirty="0">
                <a:solidFill>
                  <a:srgbClr val="747474"/>
                </a:solidFill>
                <a:latin typeface="Open Sans"/>
              </a:rPr>
              <a:t>6.6  De aquí a 2020, proteger y restablecer los ecosistemas relacionados con el agua, incluidos los bosques, las montañas, los humedales, los ríos, los acuíferos y los lagos</a:t>
            </a:r>
            <a:endParaRPr lang="es-CO" b="0" i="0" dirty="0">
              <a:solidFill>
                <a:srgbClr val="747474"/>
              </a:solidFill>
              <a:effectLst/>
              <a:latin typeface="Open Sans"/>
            </a:endParaRPr>
          </a:p>
        </p:txBody>
      </p:sp>
      <p:sp>
        <p:nvSpPr>
          <p:cNvPr id="4" name="Rectángulo 3">
            <a:extLst>
              <a:ext uri="{FF2B5EF4-FFF2-40B4-BE49-F238E27FC236}">
                <a16:creationId xmlns:a16="http://schemas.microsoft.com/office/drawing/2014/main" id="{8A71F1D0-14C8-4CB5-89C7-F979E348E05B}"/>
              </a:ext>
            </a:extLst>
          </p:cNvPr>
          <p:cNvSpPr/>
          <p:nvPr/>
        </p:nvSpPr>
        <p:spPr>
          <a:xfrm>
            <a:off x="143328" y="4203580"/>
            <a:ext cx="8657772" cy="646331"/>
          </a:xfrm>
          <a:prstGeom prst="rect">
            <a:avLst/>
          </a:prstGeom>
        </p:spPr>
        <p:txBody>
          <a:bodyPr wrap="square">
            <a:spAutoFit/>
          </a:bodyPr>
          <a:lstStyle/>
          <a:p>
            <a:r>
              <a:rPr lang="es-CO" b="1" dirty="0">
                <a:solidFill>
                  <a:srgbClr val="333333"/>
                </a:solidFill>
                <a:latin typeface="Varela Round"/>
              </a:rPr>
              <a:t>Objetivo 7: Garantizar el acceso a una energía asequible, segura, sostenible y moderna para todos</a:t>
            </a:r>
            <a:endParaRPr lang="es-CO" b="1" i="0" dirty="0">
              <a:solidFill>
                <a:srgbClr val="333333"/>
              </a:solidFill>
              <a:effectLst/>
              <a:latin typeface="Varela Round"/>
            </a:endParaRPr>
          </a:p>
        </p:txBody>
      </p:sp>
      <p:sp>
        <p:nvSpPr>
          <p:cNvPr id="6" name="Rectángulo 5">
            <a:extLst>
              <a:ext uri="{FF2B5EF4-FFF2-40B4-BE49-F238E27FC236}">
                <a16:creationId xmlns:a16="http://schemas.microsoft.com/office/drawing/2014/main" id="{0D01586A-A504-4D6F-8128-10D54F129FD8}"/>
              </a:ext>
            </a:extLst>
          </p:cNvPr>
          <p:cNvSpPr/>
          <p:nvPr/>
        </p:nvSpPr>
        <p:spPr>
          <a:xfrm>
            <a:off x="159656" y="4839149"/>
            <a:ext cx="9918700" cy="1200329"/>
          </a:xfrm>
          <a:prstGeom prst="rect">
            <a:avLst/>
          </a:prstGeom>
        </p:spPr>
        <p:txBody>
          <a:bodyPr wrap="square">
            <a:spAutoFit/>
          </a:bodyPr>
          <a:lstStyle/>
          <a:p>
            <a:pPr>
              <a:buFont typeface="Arial" panose="020B0604020202020204" pitchFamily="34" charset="0"/>
              <a:buChar char="•"/>
            </a:pPr>
            <a:r>
              <a:rPr lang="es-CO" dirty="0">
                <a:solidFill>
                  <a:srgbClr val="747474"/>
                </a:solidFill>
                <a:latin typeface="Open Sans"/>
              </a:rPr>
              <a:t>7.a  De aquí a 2030, aumentar la cooperación internacional para facilitar el acceso a la investigación y la tecnología relativas a la energía limpia, incluidas las fuentes renovables, la eficiencia energética y las tecnologías avanzadas y menos contaminantes de combustibles fósiles, y promover la inversión en infraestructura energética y tecnologías limpias</a:t>
            </a:r>
            <a:endParaRPr lang="es-CO" b="0" i="0" dirty="0">
              <a:solidFill>
                <a:srgbClr val="747474"/>
              </a:solidFill>
              <a:effectLst/>
              <a:latin typeface="Open Sans"/>
            </a:endParaRPr>
          </a:p>
        </p:txBody>
      </p:sp>
    </p:spTree>
    <p:extLst>
      <p:ext uri="{BB962C8B-B14F-4D97-AF65-F5344CB8AC3E}">
        <p14:creationId xmlns:p14="http://schemas.microsoft.com/office/powerpoint/2010/main" val="1728105978"/>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TM04033925[[fn=Gota]]</Template>
  <TotalTime>4851</TotalTime>
  <Words>1212</Words>
  <Application>Microsoft Office PowerPoint</Application>
  <PresentationFormat>Presentación en pantalla (4:3)</PresentationFormat>
  <Paragraphs>109</Paragraphs>
  <Slides>14</Slides>
  <Notes>13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Calibri</vt:lpstr>
      <vt:lpstr>Helvetica LT Std</vt:lpstr>
      <vt:lpstr>Nexa Bold</vt:lpstr>
      <vt:lpstr>Open Sans</vt:lpstr>
      <vt:lpstr>Tw Cen MT</vt:lpstr>
      <vt:lpstr>Varela Round</vt:lpstr>
      <vt:lpstr>Gota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ESTRATEGIAS PARA LA APLICACIÓN DE SUDS EN BARRANQUILLA E IDENTIFICACIÓN DEL POTENCIAL DE ADAPTABILIDAD DE PREDIO EXISTENTES</dc:title>
  <dc:creator>Hidraulica</dc:creator>
  <cp:lastModifiedBy>Juan Gabriel Rueda Bayona</cp:lastModifiedBy>
  <cp:revision>225</cp:revision>
  <dcterms:created xsi:type="dcterms:W3CDTF">2015-07-18T17:25:58Z</dcterms:created>
  <dcterms:modified xsi:type="dcterms:W3CDTF">2017-11-21T00:59:48Z</dcterms:modified>
</cp:coreProperties>
</file>