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9" r:id="rId4"/>
    <p:sldId id="272" r:id="rId5"/>
    <p:sldId id="281" r:id="rId6"/>
    <p:sldId id="282" r:id="rId7"/>
    <p:sldId id="273" r:id="rId8"/>
    <p:sldId id="294" r:id="rId9"/>
    <p:sldId id="295" r:id="rId10"/>
    <p:sldId id="275" r:id="rId11"/>
    <p:sldId id="276" r:id="rId12"/>
    <p:sldId id="293" r:id="rId13"/>
    <p:sldId id="277" r:id="rId14"/>
    <p:sldId id="278" r:id="rId15"/>
    <p:sldId id="279" r:id="rId16"/>
    <p:sldId id="286" r:id="rId17"/>
    <p:sldId id="287" r:id="rId18"/>
    <p:sldId id="288" r:id="rId19"/>
    <p:sldId id="261" r:id="rId20"/>
    <p:sldId id="290" r:id="rId21"/>
    <p:sldId id="291" r:id="rId22"/>
    <p:sldId id="289" r:id="rId23"/>
    <p:sldId id="292" r:id="rId24"/>
  </p:sldIdLst>
  <p:sldSz cx="9144000" cy="6858000" type="screen4x3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430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A1A3B-6BFC-4E06-A360-CDEE5569DF4A}" type="datetimeFigureOut">
              <a:rPr lang="es-ES" smtClean="0"/>
              <a:pPr/>
              <a:t>10/11/2017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03BC3-6249-46E9-A8CD-D5F1178D605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E7A63D-C743-4B9C-BF62-0C1FB160C333}" type="slidenum">
              <a:rPr lang="en-GB">
                <a:latin typeface="Arial" pitchFamily="34" charset="0"/>
              </a:rPr>
              <a:pPr/>
              <a:t>17</a:t>
            </a:fld>
            <a:endParaRPr lang="en-GB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3613" y="769938"/>
            <a:ext cx="4919662" cy="36909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694238"/>
            <a:ext cx="4973638" cy="2730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E7A63D-C743-4B9C-BF62-0C1FB160C333}" type="slidenum">
              <a:rPr lang="en-GB">
                <a:latin typeface="Arial" pitchFamily="34" charset="0"/>
              </a:rPr>
              <a:pPr/>
              <a:t>18</a:t>
            </a:fld>
            <a:endParaRPr lang="en-GB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69938"/>
            <a:ext cx="4921250" cy="36909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694238"/>
            <a:ext cx="4973638" cy="2730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65B8-4957-46AA-BD0C-EEC061977B10}" type="datetimeFigureOut">
              <a:rPr lang="es-ES" smtClean="0"/>
              <a:pPr/>
              <a:t>10/11/2017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03B2-D1B5-4CC2-8179-CE4516D55C6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65B8-4957-46AA-BD0C-EEC061977B10}" type="datetimeFigureOut">
              <a:rPr lang="es-ES" smtClean="0"/>
              <a:pPr/>
              <a:t>10/11/2017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03B2-D1B5-4CC2-8179-CE4516D55C6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65B8-4957-46AA-BD0C-EEC061977B10}" type="datetimeFigureOut">
              <a:rPr lang="es-ES" smtClean="0"/>
              <a:pPr/>
              <a:t>10/11/2017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03B2-D1B5-4CC2-8179-CE4516D55C6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65B8-4957-46AA-BD0C-EEC061977B10}" type="datetimeFigureOut">
              <a:rPr lang="es-ES" smtClean="0"/>
              <a:pPr/>
              <a:t>10/11/2017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03B2-D1B5-4CC2-8179-CE4516D55C6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65B8-4957-46AA-BD0C-EEC061977B10}" type="datetimeFigureOut">
              <a:rPr lang="es-ES" smtClean="0"/>
              <a:pPr/>
              <a:t>10/11/2017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03B2-D1B5-4CC2-8179-CE4516D55C6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65B8-4957-46AA-BD0C-EEC061977B10}" type="datetimeFigureOut">
              <a:rPr lang="es-ES" smtClean="0"/>
              <a:pPr/>
              <a:t>10/11/2017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03B2-D1B5-4CC2-8179-CE4516D55C6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65B8-4957-46AA-BD0C-EEC061977B10}" type="datetimeFigureOut">
              <a:rPr lang="es-ES" smtClean="0"/>
              <a:pPr/>
              <a:t>10/11/2017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03B2-D1B5-4CC2-8179-CE4516D55C6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65B8-4957-46AA-BD0C-EEC061977B10}" type="datetimeFigureOut">
              <a:rPr lang="es-ES" smtClean="0"/>
              <a:pPr/>
              <a:t>10/11/2017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03B2-D1B5-4CC2-8179-CE4516D55C6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65B8-4957-46AA-BD0C-EEC061977B10}" type="datetimeFigureOut">
              <a:rPr lang="es-ES" smtClean="0"/>
              <a:pPr/>
              <a:t>10/11/2017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03B2-D1B5-4CC2-8179-CE4516D55C6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65B8-4957-46AA-BD0C-EEC061977B10}" type="datetimeFigureOut">
              <a:rPr lang="es-ES" smtClean="0"/>
              <a:pPr/>
              <a:t>10/11/2017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03B2-D1B5-4CC2-8179-CE4516D55C6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65B8-4957-46AA-BD0C-EEC061977B10}" type="datetimeFigureOut">
              <a:rPr lang="es-ES" smtClean="0"/>
              <a:pPr/>
              <a:t>10/11/2017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03B2-D1B5-4CC2-8179-CE4516D55C6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665B8-4957-46AA-BD0C-EEC061977B10}" type="datetimeFigureOut">
              <a:rPr lang="es-ES" smtClean="0"/>
              <a:pPr/>
              <a:t>10/11/2017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903B2-D1B5-4CC2-8179-CE4516D55C6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2030983"/>
            <a:ext cx="8062664" cy="1470025"/>
          </a:xfrm>
        </p:spPr>
        <p:txBody>
          <a:bodyPr/>
          <a:lstStyle/>
          <a:p>
            <a:r>
              <a:rPr lang="es-ES" b="1" dirty="0" smtClean="0">
                <a:solidFill>
                  <a:srgbClr val="002060"/>
                </a:solidFill>
              </a:rPr>
              <a:t>FORO INTERNACIONAL DEL AGUA</a:t>
            </a:r>
            <a:br>
              <a:rPr lang="es-ES" b="1" dirty="0" smtClean="0">
                <a:solidFill>
                  <a:srgbClr val="002060"/>
                </a:solidFill>
              </a:rPr>
            </a:br>
            <a:r>
              <a:rPr lang="es-ES" sz="3600" dirty="0" smtClean="0">
                <a:solidFill>
                  <a:srgbClr val="002060"/>
                </a:solidFill>
              </a:rPr>
              <a:t>Cartagena de Indias, Colombia</a:t>
            </a:r>
            <a:endParaRPr lang="es-ES" sz="3600" dirty="0">
              <a:solidFill>
                <a:srgbClr val="00206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632848" cy="622920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Riesgos en la colaboración público/ privada</a:t>
            </a:r>
            <a:endParaRPr lang="es-E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832408" y="5805264"/>
            <a:ext cx="2844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Juan Manuel Manrique Gual</a:t>
            </a:r>
          </a:p>
          <a:p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683568" y="5867980"/>
            <a:ext cx="174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Noviembre 2017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646660" y="476672"/>
            <a:ext cx="1693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solidFill>
                  <a:srgbClr val="002060"/>
                </a:solidFill>
              </a:rPr>
              <a:t>RUITEM</a:t>
            </a:r>
            <a:endParaRPr lang="es-ES" sz="3600" dirty="0">
              <a:solidFill>
                <a:srgbClr val="00206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427777" y="476672"/>
            <a:ext cx="1032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solidFill>
                  <a:srgbClr val="002060"/>
                </a:solidFill>
              </a:rPr>
              <a:t>SIAB</a:t>
            </a:r>
            <a:endParaRPr lang="es-ES" sz="3600" dirty="0">
              <a:solidFill>
                <a:srgbClr val="00206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8050088" cy="1143000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rgbClr val="002060"/>
                </a:solidFill>
                <a:cs typeface="Aparajita" pitchFamily="34" charset="0"/>
              </a:rPr>
              <a:t>VENTAJAS DE LA CPP</a:t>
            </a:r>
            <a:endParaRPr lang="es-ES" b="1" dirty="0">
              <a:solidFill>
                <a:srgbClr val="002060"/>
              </a:solidFill>
              <a:cs typeface="Aparajit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325488"/>
            <a:ext cx="8147248" cy="4839816"/>
          </a:xfrm>
        </p:spPr>
        <p:txBody>
          <a:bodyPr>
            <a:noAutofit/>
          </a:bodyPr>
          <a:lstStyle/>
          <a:p>
            <a:r>
              <a:rPr lang="es-ES" dirty="0" smtClean="0">
                <a:latin typeface="+mj-lt"/>
                <a:cs typeface="Aparajita" pitchFamily="34" charset="0"/>
              </a:rPr>
              <a:t>Control del déficit público</a:t>
            </a:r>
          </a:p>
          <a:p>
            <a:r>
              <a:rPr lang="es-ES" dirty="0" smtClean="0">
                <a:latin typeface="+mj-lt"/>
                <a:cs typeface="Aparajita" pitchFamily="34" charset="0"/>
              </a:rPr>
              <a:t>Introducción de financiación privada</a:t>
            </a:r>
          </a:p>
          <a:p>
            <a:r>
              <a:rPr lang="es-ES" dirty="0" smtClean="0">
                <a:latin typeface="+mj-lt"/>
                <a:cs typeface="Aparajita" pitchFamily="34" charset="0"/>
              </a:rPr>
              <a:t>Pago diferido (equidad </a:t>
            </a:r>
            <a:r>
              <a:rPr lang="es-ES" dirty="0" err="1" smtClean="0">
                <a:latin typeface="+mj-lt"/>
                <a:cs typeface="Aparajita" pitchFamily="34" charset="0"/>
              </a:rPr>
              <a:t>intergeneracional</a:t>
            </a:r>
            <a:r>
              <a:rPr lang="es-ES" dirty="0" smtClean="0">
                <a:latin typeface="+mj-lt"/>
                <a:cs typeface="Aparajita" pitchFamily="34" charset="0"/>
              </a:rPr>
              <a:t>)</a:t>
            </a:r>
          </a:p>
          <a:p>
            <a:r>
              <a:rPr lang="es-ES" dirty="0" smtClean="0">
                <a:latin typeface="+mj-lt"/>
                <a:cs typeface="Aparajita" pitchFamily="34" charset="0"/>
              </a:rPr>
              <a:t>Liberación de recursos públicos</a:t>
            </a:r>
          </a:p>
          <a:p>
            <a:r>
              <a:rPr lang="es-ES" i="1" dirty="0" err="1" smtClean="0">
                <a:latin typeface="+mj-lt"/>
                <a:cs typeface="Aparajita" pitchFamily="34" charset="0"/>
              </a:rPr>
              <a:t>Value</a:t>
            </a:r>
            <a:r>
              <a:rPr lang="es-ES" i="1" dirty="0" smtClean="0">
                <a:latin typeface="+mj-lt"/>
                <a:cs typeface="Aparajita" pitchFamily="34" charset="0"/>
              </a:rPr>
              <a:t> </a:t>
            </a:r>
            <a:r>
              <a:rPr lang="es-ES" i="1" dirty="0" err="1" smtClean="0">
                <a:latin typeface="+mj-lt"/>
                <a:cs typeface="Aparajita" pitchFamily="34" charset="0"/>
              </a:rPr>
              <a:t>for</a:t>
            </a:r>
            <a:r>
              <a:rPr lang="es-ES" i="1" dirty="0" smtClean="0">
                <a:latin typeface="+mj-lt"/>
                <a:cs typeface="Aparajita" pitchFamily="34" charset="0"/>
              </a:rPr>
              <a:t> </a:t>
            </a:r>
            <a:r>
              <a:rPr lang="es-ES" i="1" dirty="0" err="1" smtClean="0">
                <a:latin typeface="+mj-lt"/>
                <a:cs typeface="Aparajita" pitchFamily="34" charset="0"/>
              </a:rPr>
              <a:t>money</a:t>
            </a:r>
            <a:endParaRPr lang="es-ES" dirty="0" smtClean="0">
              <a:latin typeface="+mj-lt"/>
              <a:cs typeface="Aparajita" pitchFamily="34" charset="0"/>
            </a:endParaRPr>
          </a:p>
          <a:p>
            <a:r>
              <a:rPr lang="es-ES" dirty="0" smtClean="0">
                <a:latin typeface="+mj-lt"/>
                <a:cs typeface="Aparajita" pitchFamily="34" charset="0"/>
              </a:rPr>
              <a:t>Gestión del activo durante todas las fases</a:t>
            </a:r>
          </a:p>
          <a:p>
            <a:r>
              <a:rPr lang="es-ES" dirty="0" smtClean="0">
                <a:latin typeface="+mj-lt"/>
                <a:cs typeface="Aparajita" pitchFamily="34" charset="0"/>
              </a:rPr>
              <a:t>Mejora de la gestión y reparto de riesgos entre los participantes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6856" y="346646"/>
            <a:ext cx="8229600" cy="706090"/>
          </a:xfrm>
        </p:spPr>
        <p:txBody>
          <a:bodyPr>
            <a:noAutofit/>
          </a:bodyPr>
          <a:lstStyle/>
          <a:p>
            <a:r>
              <a:rPr lang="es-ES" sz="4200" b="1" dirty="0" smtClean="0">
                <a:solidFill>
                  <a:srgbClr val="002060"/>
                </a:solidFill>
                <a:cs typeface="Aparajita" pitchFamily="34" charset="0"/>
              </a:rPr>
              <a:t>RIESGOS-DESVENTAJAS DE LA CPP</a:t>
            </a:r>
            <a:endParaRPr lang="es-ES" sz="4200" b="1" dirty="0">
              <a:solidFill>
                <a:srgbClr val="002060"/>
              </a:solidFill>
              <a:cs typeface="Aparajit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9208" y="1484784"/>
            <a:ext cx="8363272" cy="4680520"/>
          </a:xfrm>
        </p:spPr>
        <p:txBody>
          <a:bodyPr>
            <a:normAutofit fontScale="92500" lnSpcReduction="20000"/>
          </a:bodyPr>
          <a:lstStyle/>
          <a:p>
            <a:r>
              <a:rPr lang="es-ES" sz="3400" dirty="0" smtClean="0">
                <a:cs typeface="Aparajita" pitchFamily="34" charset="0"/>
              </a:rPr>
              <a:t>Costes de implementación</a:t>
            </a:r>
          </a:p>
          <a:p>
            <a:r>
              <a:rPr lang="es-ES" sz="3400" dirty="0" smtClean="0">
                <a:cs typeface="Aparajita" pitchFamily="34" charset="0"/>
              </a:rPr>
              <a:t>Coste de la deuda privada</a:t>
            </a:r>
          </a:p>
          <a:p>
            <a:r>
              <a:rPr lang="es-ES" sz="3400" dirty="0" smtClean="0">
                <a:cs typeface="Aparajita" pitchFamily="34" charset="0"/>
              </a:rPr>
              <a:t>Riesgo de tipo de cambio</a:t>
            </a:r>
          </a:p>
          <a:p>
            <a:r>
              <a:rPr lang="es-ES" sz="3400" dirty="0" smtClean="0">
                <a:cs typeface="Aparajita" pitchFamily="34" charset="0"/>
              </a:rPr>
              <a:t>Opinión pública</a:t>
            </a:r>
          </a:p>
          <a:p>
            <a:r>
              <a:rPr lang="es-ES" sz="3400" dirty="0" smtClean="0">
                <a:cs typeface="Aparajita" pitchFamily="34" charset="0"/>
              </a:rPr>
              <a:t>Asunción limitada de riesgos por el sector privado</a:t>
            </a:r>
          </a:p>
          <a:p>
            <a:r>
              <a:rPr lang="es-ES" sz="3400" dirty="0" smtClean="0">
                <a:cs typeface="Aparajita" pitchFamily="34" charset="0"/>
              </a:rPr>
              <a:t>Seguimiento de las operaciones por parte de la Administración</a:t>
            </a:r>
          </a:p>
          <a:p>
            <a:r>
              <a:rPr lang="es-ES" sz="3400" dirty="0" smtClean="0">
                <a:cs typeface="Aparajita" pitchFamily="34" charset="0"/>
              </a:rPr>
              <a:t>Inadecuada regulación legal y en los pliegos</a:t>
            </a:r>
          </a:p>
          <a:p>
            <a:r>
              <a:rPr lang="es-ES" sz="3400" dirty="0" smtClean="0">
                <a:cs typeface="Aparajita" pitchFamily="34" charset="0"/>
              </a:rPr>
              <a:t>Evaluación de contingencias a largo plazo</a:t>
            </a:r>
          </a:p>
          <a:p>
            <a:endParaRPr lang="es-ES" dirty="0">
              <a:solidFill>
                <a:schemeClr val="bg1"/>
              </a:solidFill>
              <a:cs typeface="Aparajita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2195736" y="404664"/>
            <a:ext cx="43222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2060"/>
                </a:solidFill>
                <a:latin typeface="Calibri" charset="0"/>
              </a:rPr>
              <a:t>CPP/CONCESIONARIA</a:t>
            </a:r>
            <a:endParaRPr lang="es-ES" sz="3600" b="1" dirty="0">
              <a:solidFill>
                <a:schemeClr val="bg1">
                  <a:lumMod val="50000"/>
                </a:schemeClr>
              </a:solidFill>
              <a:latin typeface="Calibri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1560" y="1052736"/>
            <a:ext cx="8147524" cy="72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numCol="1" spcCol="180000" anchor="ctr">
            <a:spAutoFit/>
          </a:bodyPr>
          <a:lstStyle/>
          <a:p>
            <a:pPr algn="just" eaLnBrk="0" hangingPunct="0">
              <a:lnSpc>
                <a:spcPct val="200000"/>
              </a:lnSpc>
              <a:defRPr/>
            </a:pPr>
            <a:r>
              <a:rPr lang="es-ES" sz="24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Caso práctico: solución del túnel de </a:t>
            </a:r>
            <a:r>
              <a:rPr lang="es-ES" sz="2400" b="1" dirty="0" err="1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Rajadell</a:t>
            </a:r>
            <a:endParaRPr lang="es-ES" sz="2400" b="1" dirty="0" smtClean="0">
              <a:solidFill>
                <a:srgbClr val="002060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36912"/>
            <a:ext cx="3240360" cy="224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43608" y="1916832"/>
            <a:ext cx="26958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numCol="1" spcCol="180000" anchor="ctr">
            <a:spAutoFit/>
          </a:bodyPr>
          <a:lstStyle/>
          <a:p>
            <a:pPr algn="ctr" eaLnBrk="0" hangingPunct="0">
              <a:defRPr/>
            </a:pPr>
            <a:r>
              <a:rPr lang="es-ES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Solución prevista en el Anteproyecto</a:t>
            </a:r>
            <a:endParaRPr lang="es-ES" b="1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148064" y="2055331"/>
            <a:ext cx="269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numCol="1" spcCol="180000" anchor="ctr">
            <a:spAutoFit/>
          </a:bodyPr>
          <a:lstStyle/>
          <a:p>
            <a:pPr algn="ctr" eaLnBrk="0" hangingPunct="0">
              <a:defRPr/>
            </a:pPr>
            <a:r>
              <a:rPr lang="es-ES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Solución ejecutada </a:t>
            </a:r>
            <a:endParaRPr lang="es-ES" b="1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9" name="8 Imagen" descr="C-25_RUBAU (15).JPG"/>
          <p:cNvPicPr>
            <a:picLocks noChangeAspect="1"/>
          </p:cNvPicPr>
          <p:nvPr/>
        </p:nvPicPr>
        <p:blipFill>
          <a:blip r:embed="rId3" cstate="print"/>
          <a:srcRect t="4851" b="12201"/>
          <a:stretch>
            <a:fillRect/>
          </a:stretch>
        </p:blipFill>
        <p:spPr bwMode="auto">
          <a:xfrm>
            <a:off x="4932040" y="2636912"/>
            <a:ext cx="324036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55576" y="5264913"/>
            <a:ext cx="324036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numCol="1" spcCol="180000" anchor="ctr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1400" dirty="0" smtClean="0">
                <a:latin typeface="Calibri" pitchFamily="34" charset="0"/>
              </a:rPr>
              <a:t>Inestabilidad del terreno (material expansivo)</a:t>
            </a:r>
          </a:p>
          <a:p>
            <a:pPr>
              <a:buFont typeface="Wingdings" pitchFamily="2" charset="2"/>
              <a:buChar char="ü"/>
            </a:pPr>
            <a:r>
              <a:rPr lang="es-ES" sz="1400" dirty="0" smtClean="0">
                <a:latin typeface="Calibri" pitchFamily="34" charset="0"/>
              </a:rPr>
              <a:t>Problemas de seguridad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932040" y="5264913"/>
            <a:ext cx="324036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numCol="1" spcCol="180000" anchor="ctr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1400" dirty="0" smtClean="0">
                <a:latin typeface="Calibri" pitchFamily="34" charset="0"/>
              </a:rPr>
              <a:t>Ahorro de afecciones a otras infraestructuras</a:t>
            </a:r>
          </a:p>
          <a:p>
            <a:pPr>
              <a:buFont typeface="Wingdings" pitchFamily="2" charset="2"/>
              <a:buChar char="ü"/>
            </a:pPr>
            <a:r>
              <a:rPr lang="es-ES" sz="1400" dirty="0" smtClean="0">
                <a:latin typeface="Calibri" pitchFamily="34" charset="0"/>
              </a:rPr>
              <a:t>Mejor plazo</a:t>
            </a:r>
          </a:p>
        </p:txBody>
      </p:sp>
      <p:sp>
        <p:nvSpPr>
          <p:cNvPr id="12" name="11 Flecha derecha"/>
          <p:cNvSpPr/>
          <p:nvPr/>
        </p:nvSpPr>
        <p:spPr>
          <a:xfrm>
            <a:off x="4067944" y="3429000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0832" y="116632"/>
            <a:ext cx="8085584" cy="1143000"/>
          </a:xfrm>
        </p:spPr>
        <p:txBody>
          <a:bodyPr>
            <a:noAutofit/>
          </a:bodyPr>
          <a:lstStyle/>
          <a:p>
            <a:r>
              <a:rPr lang="es-ES" b="1" dirty="0" smtClean="0">
                <a:solidFill>
                  <a:srgbClr val="002060"/>
                </a:solidFill>
                <a:latin typeface="+mn-lt"/>
                <a:cs typeface="Aparajita" pitchFamily="34" charset="0"/>
              </a:rPr>
              <a:t>ASPECTOS CLAVE DE LA CPP</a:t>
            </a:r>
            <a:endParaRPr lang="es-ES" b="1" dirty="0">
              <a:solidFill>
                <a:srgbClr val="002060"/>
              </a:solidFill>
              <a:latin typeface="+mn-lt"/>
              <a:cs typeface="Aparajit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6780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" sz="2800" b="1" dirty="0" err="1" smtClean="0">
                <a:solidFill>
                  <a:srgbClr val="002060"/>
                </a:solidFill>
                <a:latin typeface="+mj-lt"/>
                <a:cs typeface="Aparajita" pitchFamily="34" charset="0"/>
              </a:rPr>
              <a:t>Value</a:t>
            </a:r>
            <a:r>
              <a:rPr lang="es-ES" sz="2800" b="1" dirty="0" smtClean="0">
                <a:solidFill>
                  <a:srgbClr val="002060"/>
                </a:solidFill>
                <a:latin typeface="+mj-lt"/>
                <a:cs typeface="Aparajita" pitchFamily="34" charset="0"/>
              </a:rPr>
              <a:t> </a:t>
            </a:r>
            <a:r>
              <a:rPr lang="es-ES" sz="2800" b="1" dirty="0" err="1" smtClean="0">
                <a:solidFill>
                  <a:srgbClr val="002060"/>
                </a:solidFill>
                <a:latin typeface="+mj-lt"/>
                <a:cs typeface="Aparajita" pitchFamily="34" charset="0"/>
              </a:rPr>
              <a:t>for</a:t>
            </a:r>
            <a:r>
              <a:rPr lang="es-ES" sz="2800" b="1" dirty="0" smtClean="0">
                <a:solidFill>
                  <a:srgbClr val="002060"/>
                </a:solidFill>
                <a:latin typeface="+mj-lt"/>
                <a:cs typeface="Aparajita" pitchFamily="34" charset="0"/>
              </a:rPr>
              <a:t> </a:t>
            </a:r>
            <a:r>
              <a:rPr lang="es-ES" sz="2800" b="1" dirty="0" err="1" smtClean="0">
                <a:solidFill>
                  <a:srgbClr val="002060"/>
                </a:solidFill>
                <a:latin typeface="+mj-lt"/>
                <a:cs typeface="Aparajita" pitchFamily="34" charset="0"/>
              </a:rPr>
              <a:t>money</a:t>
            </a:r>
            <a:r>
              <a:rPr lang="es-ES" sz="2800" b="1" dirty="0" smtClean="0">
                <a:solidFill>
                  <a:srgbClr val="002060"/>
                </a:solidFill>
                <a:latin typeface="+mj-lt"/>
                <a:cs typeface="Aparajita" pitchFamily="34" charset="0"/>
              </a:rPr>
              <a:t>: </a:t>
            </a:r>
          </a:p>
          <a:p>
            <a:pPr>
              <a:buNone/>
            </a:pPr>
            <a:endParaRPr lang="es-ES" sz="2800" b="1" dirty="0" smtClean="0">
              <a:solidFill>
                <a:srgbClr val="002060"/>
              </a:solidFill>
              <a:latin typeface="+mj-lt"/>
              <a:cs typeface="Aparajita" pitchFamily="34" charset="0"/>
            </a:endParaRPr>
          </a:p>
          <a:p>
            <a:pPr lvl="1"/>
            <a:r>
              <a:rPr lang="es-ES" sz="2400" dirty="0" smtClean="0">
                <a:latin typeface="+mj-lt"/>
                <a:cs typeface="Aparajita" pitchFamily="34" charset="0"/>
              </a:rPr>
              <a:t>La CPP debe </a:t>
            </a:r>
            <a:r>
              <a:rPr lang="es-ES" sz="2400" b="1" dirty="0" smtClean="0">
                <a:latin typeface="+mj-lt"/>
                <a:cs typeface="Aparajita" pitchFamily="34" charset="0"/>
              </a:rPr>
              <a:t>ofrecer una mejora significativa </a:t>
            </a:r>
            <a:r>
              <a:rPr lang="es-ES" sz="2400" dirty="0" smtClean="0">
                <a:latin typeface="+mj-lt"/>
                <a:cs typeface="Aparajita" pitchFamily="34" charset="0"/>
              </a:rPr>
              <a:t>respecto a los mecanismos públicos tradicionales </a:t>
            </a:r>
          </a:p>
          <a:p>
            <a:pPr lvl="1"/>
            <a:r>
              <a:rPr lang="es-ES" sz="2400" dirty="0" smtClean="0">
                <a:latin typeface="+mj-lt"/>
                <a:cs typeface="Aparajita" pitchFamily="34" charset="0"/>
              </a:rPr>
              <a:t>Es el </a:t>
            </a:r>
            <a:r>
              <a:rPr lang="es-ES" sz="2400" b="1" dirty="0" smtClean="0">
                <a:latin typeface="+mj-lt"/>
                <a:cs typeface="Aparajita" pitchFamily="34" charset="0"/>
              </a:rPr>
              <a:t>uso eficaz  de los fondos públicos</a:t>
            </a:r>
            <a:endParaRPr lang="es-ES" sz="2400" dirty="0" smtClean="0">
              <a:latin typeface="+mj-lt"/>
              <a:cs typeface="Aparajita" pitchFamily="34" charset="0"/>
            </a:endParaRPr>
          </a:p>
          <a:p>
            <a:pPr lvl="1"/>
            <a:r>
              <a:rPr lang="es-ES" sz="2400" dirty="0" smtClean="0">
                <a:latin typeface="+mj-lt"/>
                <a:cs typeface="Aparajita" pitchFamily="34" charset="0"/>
              </a:rPr>
              <a:t>Indicadores el </a:t>
            </a:r>
            <a:r>
              <a:rPr lang="es-ES" sz="2400" dirty="0" err="1" smtClean="0">
                <a:latin typeface="+mj-lt"/>
                <a:cs typeface="Aparajita" pitchFamily="34" charset="0"/>
              </a:rPr>
              <a:t>Value</a:t>
            </a:r>
            <a:r>
              <a:rPr lang="es-ES" sz="2400" dirty="0" smtClean="0">
                <a:latin typeface="+mj-lt"/>
                <a:cs typeface="Aparajita" pitchFamily="34" charset="0"/>
              </a:rPr>
              <a:t> </a:t>
            </a:r>
            <a:r>
              <a:rPr lang="es-ES" sz="2400" dirty="0" err="1" smtClean="0">
                <a:latin typeface="+mj-lt"/>
                <a:cs typeface="Aparajita" pitchFamily="34" charset="0"/>
              </a:rPr>
              <a:t>for</a:t>
            </a:r>
            <a:r>
              <a:rPr lang="es-ES" sz="2400" dirty="0" smtClean="0">
                <a:latin typeface="+mj-lt"/>
                <a:cs typeface="Aparajita" pitchFamily="34" charset="0"/>
              </a:rPr>
              <a:t> Money:</a:t>
            </a:r>
          </a:p>
          <a:p>
            <a:pPr lvl="2"/>
            <a:r>
              <a:rPr lang="es-ES" sz="1800" dirty="0" smtClean="0">
                <a:latin typeface="+mj-lt"/>
                <a:cs typeface="Aparajita" pitchFamily="34" charset="0"/>
              </a:rPr>
              <a:t>La </a:t>
            </a:r>
            <a:r>
              <a:rPr lang="es-ES" sz="1800" b="1" dirty="0" smtClean="0">
                <a:latin typeface="+mj-lt"/>
                <a:cs typeface="Aparajita" pitchFamily="34" charset="0"/>
              </a:rPr>
              <a:t>transmisión de riesgos al sector privado</a:t>
            </a:r>
          </a:p>
          <a:p>
            <a:pPr lvl="2"/>
            <a:r>
              <a:rPr lang="es-ES" sz="1800" dirty="0" smtClean="0">
                <a:latin typeface="+mj-lt"/>
                <a:cs typeface="Aparajita" pitchFamily="34" charset="0"/>
              </a:rPr>
              <a:t>La capacidad del sector privado de aportar </a:t>
            </a:r>
            <a:r>
              <a:rPr lang="es-ES" sz="1800" b="1" dirty="0" smtClean="0">
                <a:latin typeface="+mj-lt"/>
                <a:cs typeface="Aparajita" pitchFamily="34" charset="0"/>
              </a:rPr>
              <a:t>soluciones innovadoras</a:t>
            </a:r>
          </a:p>
          <a:p>
            <a:pPr lvl="2"/>
            <a:r>
              <a:rPr lang="es-ES" sz="1800" dirty="0" smtClean="0">
                <a:latin typeface="+mj-lt"/>
                <a:cs typeface="Aparajita" pitchFamily="34" charset="0"/>
              </a:rPr>
              <a:t>Sinergias originadas por la integración de propiedad y gestion bajo la dirección de la misma entidad</a:t>
            </a:r>
          </a:p>
          <a:p>
            <a:pPr lvl="1"/>
            <a:r>
              <a:rPr lang="es-ES" sz="2400" dirty="0" smtClean="0">
                <a:latin typeface="+mj-lt"/>
                <a:cs typeface="Aparajita" pitchFamily="34" charset="0"/>
              </a:rPr>
              <a:t>Para analizar el </a:t>
            </a:r>
            <a:r>
              <a:rPr lang="es-ES" sz="2400" dirty="0" err="1" smtClean="0">
                <a:latin typeface="+mj-lt"/>
                <a:cs typeface="Aparajita" pitchFamily="34" charset="0"/>
              </a:rPr>
              <a:t>Value</a:t>
            </a:r>
            <a:r>
              <a:rPr lang="es-ES" sz="2400" dirty="0" smtClean="0">
                <a:latin typeface="+mj-lt"/>
                <a:cs typeface="Aparajita" pitchFamily="34" charset="0"/>
              </a:rPr>
              <a:t> </a:t>
            </a:r>
            <a:r>
              <a:rPr lang="es-ES" sz="2400" dirty="0" err="1" smtClean="0">
                <a:latin typeface="+mj-lt"/>
                <a:cs typeface="Aparajita" pitchFamily="34" charset="0"/>
              </a:rPr>
              <a:t>For</a:t>
            </a:r>
            <a:r>
              <a:rPr lang="es-ES" sz="2400" dirty="0" smtClean="0">
                <a:latin typeface="+mj-lt"/>
                <a:cs typeface="Aparajita" pitchFamily="34" charset="0"/>
              </a:rPr>
              <a:t> Money</a:t>
            </a:r>
          </a:p>
          <a:p>
            <a:pPr lvl="2"/>
            <a:r>
              <a:rPr lang="es-ES" sz="1800" dirty="0" smtClean="0">
                <a:latin typeface="+mj-lt"/>
                <a:cs typeface="Aparajita" pitchFamily="34" charset="0"/>
              </a:rPr>
              <a:t>Comparar el </a:t>
            </a:r>
            <a:r>
              <a:rPr lang="es-ES" sz="1800" b="1" dirty="0" smtClean="0">
                <a:latin typeface="+mj-lt"/>
                <a:cs typeface="Aparajita" pitchFamily="34" charset="0"/>
              </a:rPr>
              <a:t>coste de toda la vida </a:t>
            </a:r>
            <a:r>
              <a:rPr lang="es-ES" sz="1800" dirty="0" smtClean="0">
                <a:latin typeface="+mj-lt"/>
                <a:cs typeface="Aparajita" pitchFamily="34" charset="0"/>
              </a:rPr>
              <a:t>del proyecto (público vs CPP), analizar los riesgos y quién debe asumirlos, y evaluar el impacto en la opinión pública.</a:t>
            </a:r>
            <a:endParaRPr lang="es-ES" sz="1400" dirty="0" smtClean="0">
              <a:latin typeface="+mj-lt"/>
              <a:cs typeface="Aparajita" pitchFamily="34" charset="0"/>
            </a:endParaRPr>
          </a:p>
          <a:p>
            <a:pPr>
              <a:buNone/>
            </a:pPr>
            <a:r>
              <a:rPr lang="es-ES" sz="2800" dirty="0" smtClean="0">
                <a:latin typeface="+mj-lt"/>
                <a:cs typeface="Aparajita" pitchFamily="34" charset="0"/>
              </a:rPr>
              <a:t>	</a:t>
            </a:r>
            <a:endParaRPr lang="es-ES" sz="4000" dirty="0" smtClean="0">
              <a:latin typeface="+mj-lt"/>
              <a:cs typeface="Aparajita" pitchFamily="34" charset="0"/>
            </a:endParaRPr>
          </a:p>
          <a:p>
            <a:pPr>
              <a:buNone/>
            </a:pPr>
            <a:endParaRPr lang="es-ES" sz="4400" dirty="0" smtClean="0">
              <a:solidFill>
                <a:schemeClr val="bg1"/>
              </a:solidFill>
              <a:latin typeface="+mj-lt"/>
              <a:cs typeface="Aparajita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25760"/>
            <a:ext cx="8229600" cy="1143000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rgbClr val="002060"/>
                </a:solidFill>
                <a:cs typeface="Aparajita" pitchFamily="34" charset="0"/>
              </a:rPr>
              <a:t>ASPECTOS CLAVE DE LA CPP</a:t>
            </a:r>
            <a:endParaRPr lang="es-ES" b="1" dirty="0">
              <a:solidFill>
                <a:srgbClr val="002060"/>
              </a:solidFill>
              <a:cs typeface="Aparajit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800" b="1" dirty="0" smtClean="0">
                <a:solidFill>
                  <a:srgbClr val="002060"/>
                </a:solidFill>
                <a:latin typeface="+mj-lt"/>
                <a:cs typeface="Aparajita" pitchFamily="34" charset="0"/>
              </a:rPr>
              <a:t>Transferencia de riesgos:</a:t>
            </a:r>
          </a:p>
          <a:p>
            <a:pPr>
              <a:buNone/>
            </a:pPr>
            <a:endParaRPr lang="es-ES" sz="1800" b="1" dirty="0" smtClean="0">
              <a:solidFill>
                <a:srgbClr val="002060"/>
              </a:solidFill>
              <a:latin typeface="+mj-lt"/>
              <a:cs typeface="Aparajita" pitchFamily="34" charset="0"/>
            </a:endParaRPr>
          </a:p>
          <a:p>
            <a:r>
              <a:rPr lang="es-ES" sz="2000" dirty="0" smtClean="0">
                <a:latin typeface="+mj-lt"/>
                <a:cs typeface="Aparajita" pitchFamily="34" charset="0"/>
              </a:rPr>
              <a:t>No hay CPP sin transferencia de riesgos. </a:t>
            </a:r>
          </a:p>
          <a:p>
            <a:r>
              <a:rPr lang="es-ES" sz="2000" dirty="0" smtClean="0">
                <a:latin typeface="+mj-lt"/>
                <a:cs typeface="Aparajita" pitchFamily="34" charset="0"/>
              </a:rPr>
              <a:t>“</a:t>
            </a:r>
            <a:r>
              <a:rPr lang="es-ES" sz="2000" dirty="0" err="1" smtClean="0">
                <a:latin typeface="+mj-lt"/>
                <a:cs typeface="Aparajita" pitchFamily="34" charset="0"/>
              </a:rPr>
              <a:t>Risk</a:t>
            </a:r>
            <a:r>
              <a:rPr lang="es-ES" sz="2000" dirty="0" smtClean="0">
                <a:latin typeface="+mj-lt"/>
                <a:cs typeface="Aparajita" pitchFamily="34" charset="0"/>
              </a:rPr>
              <a:t> </a:t>
            </a:r>
            <a:r>
              <a:rPr lang="es-ES" sz="2000" dirty="0" err="1" smtClean="0">
                <a:latin typeface="+mj-lt"/>
                <a:cs typeface="Aparajita" pitchFamily="34" charset="0"/>
              </a:rPr>
              <a:t>management</a:t>
            </a:r>
            <a:r>
              <a:rPr lang="es-ES" sz="2000" dirty="0" smtClean="0">
                <a:latin typeface="+mj-lt"/>
                <a:cs typeface="Aparajita" pitchFamily="34" charset="0"/>
              </a:rPr>
              <a:t>”</a:t>
            </a:r>
          </a:p>
          <a:p>
            <a:r>
              <a:rPr lang="es-ES" sz="2000" dirty="0" smtClean="0">
                <a:latin typeface="+mj-lt"/>
                <a:cs typeface="Aparajita" pitchFamily="34" charset="0"/>
              </a:rPr>
              <a:t>Reparto óptimo de riesgos entre los participantes</a:t>
            </a:r>
          </a:p>
          <a:p>
            <a:r>
              <a:rPr lang="es-ES" sz="2000" dirty="0" smtClean="0">
                <a:latin typeface="+mj-lt"/>
                <a:cs typeface="Aparajita" pitchFamily="34" charset="0"/>
              </a:rPr>
              <a:t>Cada riesgo ha de ser soportado por aquel que esté mejor capacitado para gestionarlo.</a:t>
            </a:r>
          </a:p>
          <a:p>
            <a:r>
              <a:rPr lang="es-ES" sz="2000" dirty="0" smtClean="0">
                <a:latin typeface="+mj-lt"/>
                <a:cs typeface="Aparajita" pitchFamily="34" charset="0"/>
              </a:rPr>
              <a:t>La identificación más exhaustiva posible de los riesgos.</a:t>
            </a:r>
          </a:p>
          <a:p>
            <a:r>
              <a:rPr lang="es-ES" sz="2000" dirty="0" smtClean="0">
                <a:latin typeface="+mj-lt"/>
                <a:cs typeface="Aparajita" pitchFamily="34" charset="0"/>
              </a:rPr>
              <a:t>Los riesgos a considerar se pueden clasificar en dos grupos</a:t>
            </a:r>
          </a:p>
          <a:p>
            <a:pPr lvl="1"/>
            <a:r>
              <a:rPr lang="es-ES" sz="1800" b="1" dirty="0" smtClean="0">
                <a:latin typeface="+mj-lt"/>
                <a:cs typeface="Aparajita" pitchFamily="34" charset="0"/>
              </a:rPr>
              <a:t>Riesgos genéricos</a:t>
            </a:r>
            <a:r>
              <a:rPr lang="es-ES" sz="1800" dirty="0" smtClean="0">
                <a:latin typeface="+mj-lt"/>
                <a:cs typeface="Aparajita" pitchFamily="34" charset="0"/>
              </a:rPr>
              <a:t>: Aquellos que son comunes a cualquier tipo de proyecto público-privado</a:t>
            </a:r>
          </a:p>
          <a:p>
            <a:pPr lvl="1"/>
            <a:r>
              <a:rPr lang="es-ES" sz="1800" b="1" dirty="0" smtClean="0">
                <a:latin typeface="+mj-lt"/>
                <a:cs typeface="Aparajita" pitchFamily="34" charset="0"/>
              </a:rPr>
              <a:t>Riesgos específicos</a:t>
            </a:r>
            <a:r>
              <a:rPr lang="es-ES" sz="1800" dirty="0" smtClean="0">
                <a:latin typeface="+mj-lt"/>
                <a:cs typeface="Aparajita" pitchFamily="34" charset="0"/>
              </a:rPr>
              <a:t>: Que dependen de las características de cada proyecto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4848" y="116632"/>
            <a:ext cx="8229600" cy="1143000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rgbClr val="002060"/>
                </a:solidFill>
                <a:latin typeface="+mn-lt"/>
                <a:cs typeface="Aparajita" pitchFamily="34" charset="0"/>
              </a:rPr>
              <a:t>ASPECTOS CLAVE DE LA CPP</a:t>
            </a:r>
            <a:endParaRPr lang="es-ES" dirty="0">
              <a:solidFill>
                <a:srgbClr val="002060"/>
              </a:solidFill>
              <a:latin typeface="+mn-lt"/>
              <a:cs typeface="Aparajit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911824"/>
          </a:xfrm>
        </p:spPr>
        <p:txBody>
          <a:bodyPr/>
          <a:lstStyle/>
          <a:p>
            <a:pPr>
              <a:buNone/>
            </a:pPr>
            <a:r>
              <a:rPr lang="es-ES" sz="2600" b="1" dirty="0" smtClean="0">
                <a:solidFill>
                  <a:srgbClr val="002060"/>
                </a:solidFill>
                <a:latin typeface="+mj-lt"/>
                <a:cs typeface="Aparajita" pitchFamily="34" charset="0"/>
              </a:rPr>
              <a:t>Riesgos genéricos:</a:t>
            </a:r>
          </a:p>
          <a:p>
            <a:pPr>
              <a:buNone/>
            </a:pPr>
            <a:endParaRPr lang="es-ES" sz="2600" b="1" dirty="0" smtClean="0">
              <a:solidFill>
                <a:srgbClr val="002060"/>
              </a:solidFill>
              <a:latin typeface="+mj-lt"/>
              <a:cs typeface="Aparajita" pitchFamily="34" charset="0"/>
            </a:endParaRPr>
          </a:p>
          <a:p>
            <a:pPr lvl="1"/>
            <a:r>
              <a:rPr lang="es-ES" sz="2400" dirty="0" smtClean="0">
                <a:latin typeface="+mj-lt"/>
                <a:cs typeface="Aparajita" pitchFamily="34" charset="0"/>
              </a:rPr>
              <a:t>Riesgo de Diseño y construcción</a:t>
            </a:r>
          </a:p>
          <a:p>
            <a:pPr lvl="1"/>
            <a:r>
              <a:rPr lang="es-ES" sz="2400" dirty="0" smtClean="0">
                <a:latin typeface="+mj-lt"/>
                <a:cs typeface="Aparajita" pitchFamily="34" charset="0"/>
              </a:rPr>
              <a:t>Riesgos operativos</a:t>
            </a:r>
            <a:endParaRPr lang="es-ES" sz="1800" dirty="0" smtClean="0">
              <a:latin typeface="+mj-lt"/>
              <a:cs typeface="Aparajita" pitchFamily="34" charset="0"/>
            </a:endParaRPr>
          </a:p>
          <a:p>
            <a:pPr lvl="1"/>
            <a:r>
              <a:rPr lang="es-ES" sz="2400" dirty="0" smtClean="0">
                <a:latin typeface="+mj-lt"/>
                <a:cs typeface="Aparajita" pitchFamily="34" charset="0"/>
              </a:rPr>
              <a:t>Riesgo de demanda</a:t>
            </a:r>
          </a:p>
          <a:p>
            <a:pPr lvl="1"/>
            <a:r>
              <a:rPr lang="es-ES" sz="2400" dirty="0" smtClean="0">
                <a:latin typeface="+mj-lt"/>
                <a:cs typeface="Aparajita" pitchFamily="34" charset="0"/>
              </a:rPr>
              <a:t>Riesgo tecnológico o de obsolescencia</a:t>
            </a:r>
          </a:p>
          <a:p>
            <a:pPr lvl="1"/>
            <a:r>
              <a:rPr lang="es-ES" sz="2400" dirty="0" smtClean="0">
                <a:latin typeface="+mj-lt"/>
                <a:cs typeface="Aparajita" pitchFamily="34" charset="0"/>
              </a:rPr>
              <a:t>Cambios en la legislación</a:t>
            </a:r>
          </a:p>
          <a:p>
            <a:pPr lvl="1"/>
            <a:r>
              <a:rPr lang="es-ES" sz="2400" dirty="0" smtClean="0">
                <a:latin typeface="+mj-lt"/>
                <a:cs typeface="Aparajita" pitchFamily="34" charset="0"/>
              </a:rPr>
              <a:t>Riesgo de financiación externa</a:t>
            </a:r>
          </a:p>
          <a:p>
            <a:pPr lvl="1"/>
            <a:r>
              <a:rPr lang="es-ES" sz="2400" dirty="0" smtClean="0">
                <a:latin typeface="+mj-lt"/>
                <a:cs typeface="Aparajita" pitchFamily="34" charset="0"/>
              </a:rPr>
              <a:t>Riesgo medioambiental</a:t>
            </a:r>
          </a:p>
          <a:p>
            <a:pPr lvl="1"/>
            <a:r>
              <a:rPr lang="es-ES" sz="2400" dirty="0" smtClean="0">
                <a:latin typeface="+mj-lt"/>
                <a:cs typeface="Aparajita" pitchFamily="34" charset="0"/>
              </a:rPr>
              <a:t>Fuerza mayor</a:t>
            </a:r>
          </a:p>
          <a:p>
            <a:pPr lvl="1"/>
            <a:endParaRPr lang="es-ES" sz="2400" b="1" dirty="0" smtClean="0">
              <a:solidFill>
                <a:schemeClr val="bg1"/>
              </a:solidFill>
              <a:latin typeface="+mj-lt"/>
              <a:cs typeface="Aparajita" pitchFamily="34" charset="0"/>
            </a:endParaRPr>
          </a:p>
          <a:p>
            <a:pPr lvl="1"/>
            <a:endParaRPr lang="es-ES" sz="2400" b="1" dirty="0" smtClean="0">
              <a:solidFill>
                <a:schemeClr val="bg1"/>
              </a:solidFill>
              <a:latin typeface="+mj-lt"/>
              <a:cs typeface="Aparajita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732240" y="3524815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+mj-lt"/>
                <a:cs typeface="Aparajita" pitchFamily="34" charset="0"/>
              </a:rPr>
              <a:t>IDENTIFICAR, ANALIZAR Y ASIGNAR ENTRE LAS PARTES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Abrir llave"/>
          <p:cNvSpPr/>
          <p:nvPr/>
        </p:nvSpPr>
        <p:spPr>
          <a:xfrm flipH="1">
            <a:off x="6300192" y="2420888"/>
            <a:ext cx="216024" cy="3456384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3505200" y="3213100"/>
            <a:ext cx="2173288" cy="123825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050" b="1" dirty="0"/>
              <a:t>GESTOR DE LA INFRAESTRUCTURA</a:t>
            </a:r>
          </a:p>
        </p:txBody>
      </p:sp>
      <p:grpSp>
        <p:nvGrpSpPr>
          <p:cNvPr id="2" name="40 Grupo"/>
          <p:cNvGrpSpPr>
            <a:grpSpLocks/>
          </p:cNvGrpSpPr>
          <p:nvPr/>
        </p:nvGrpSpPr>
        <p:grpSpPr bwMode="auto">
          <a:xfrm>
            <a:off x="179388" y="1484313"/>
            <a:ext cx="4248037" cy="2203450"/>
            <a:chOff x="179512" y="1484784"/>
            <a:chExt cx="4247997" cy="2202885"/>
          </a:xfrm>
        </p:grpSpPr>
        <p:sp>
          <p:nvSpPr>
            <p:cNvPr id="13" name="12 Rayo"/>
            <p:cNvSpPr/>
            <p:nvPr/>
          </p:nvSpPr>
          <p:spPr>
            <a:xfrm rot="20214476">
              <a:off x="2741713" y="3194083"/>
              <a:ext cx="301622" cy="401535"/>
            </a:xfrm>
            <a:prstGeom prst="lightningBol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22" name="21 Rayo"/>
            <p:cNvSpPr/>
            <p:nvPr/>
          </p:nvSpPr>
          <p:spPr>
            <a:xfrm rot="19846643">
              <a:off x="3065560" y="3013154"/>
              <a:ext cx="287334" cy="674515"/>
            </a:xfrm>
            <a:prstGeom prst="lightningBol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27" name="26 Llamada de nube"/>
            <p:cNvSpPr/>
            <p:nvPr/>
          </p:nvSpPr>
          <p:spPr>
            <a:xfrm>
              <a:off x="1330438" y="1810138"/>
              <a:ext cx="1911332" cy="1304590"/>
            </a:xfrm>
            <a:prstGeom prst="cloudCallout">
              <a:avLst/>
            </a:prstGeom>
            <a:gradFill flip="none" rotWithShape="1">
              <a:gsLst>
                <a:gs pos="1700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162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100" b="1" dirty="0"/>
                <a:t>RIESGO</a:t>
              </a:r>
            </a:p>
            <a:p>
              <a:pPr algn="ctr">
                <a:defRPr/>
              </a:pPr>
              <a:r>
                <a:rPr lang="es-ES" sz="1100" b="1" dirty="0"/>
                <a:t>INGRESOS</a:t>
              </a:r>
            </a:p>
          </p:txBody>
        </p:sp>
        <p:sp>
          <p:nvSpPr>
            <p:cNvPr id="29726" name="29 CuadroTexto"/>
            <p:cNvSpPr txBox="1">
              <a:spLocks noChangeArrowheads="1"/>
            </p:cNvSpPr>
            <p:nvPr/>
          </p:nvSpPr>
          <p:spPr bwMode="auto">
            <a:xfrm>
              <a:off x="3059832" y="1484784"/>
              <a:ext cx="1251903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100" b="1" dirty="0">
                  <a:solidFill>
                    <a:srgbClr val="002060"/>
                  </a:solidFill>
                </a:rPr>
                <a:t>Competencia de otras Infraestructuras</a:t>
              </a:r>
            </a:p>
          </p:txBody>
        </p:sp>
        <p:sp>
          <p:nvSpPr>
            <p:cNvPr id="29727" name="30 CuadroTexto"/>
            <p:cNvSpPr txBox="1">
              <a:spLocks noChangeArrowheads="1"/>
            </p:cNvSpPr>
            <p:nvPr/>
          </p:nvSpPr>
          <p:spPr bwMode="auto">
            <a:xfrm>
              <a:off x="179512" y="1484784"/>
              <a:ext cx="1611943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100" b="1" dirty="0">
                  <a:solidFill>
                    <a:srgbClr val="002060"/>
                  </a:solidFill>
                </a:rPr>
                <a:t>Modelos</a:t>
              </a:r>
            </a:p>
            <a:p>
              <a:pPr algn="ctr"/>
              <a:r>
                <a:rPr lang="es-ES" sz="1100" b="1" dirty="0">
                  <a:solidFill>
                    <a:srgbClr val="002060"/>
                  </a:solidFill>
                </a:rPr>
                <a:t>de previsiones</a:t>
              </a:r>
            </a:p>
            <a:p>
              <a:pPr algn="ctr"/>
              <a:r>
                <a:rPr lang="es-ES" sz="1100" b="1" dirty="0">
                  <a:solidFill>
                    <a:srgbClr val="002060"/>
                  </a:solidFill>
                </a:rPr>
                <a:t>del futuro INCIERTOS</a:t>
              </a:r>
            </a:p>
          </p:txBody>
        </p:sp>
        <p:sp>
          <p:nvSpPr>
            <p:cNvPr id="29728" name="31 CuadroTexto"/>
            <p:cNvSpPr txBox="1">
              <a:spLocks noChangeArrowheads="1"/>
            </p:cNvSpPr>
            <p:nvPr/>
          </p:nvSpPr>
          <p:spPr bwMode="auto">
            <a:xfrm>
              <a:off x="3175606" y="2525076"/>
              <a:ext cx="1251903" cy="418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200" b="1" dirty="0">
                  <a:solidFill>
                    <a:srgbClr val="002060"/>
                  </a:solidFill>
                </a:rPr>
                <a:t>Crisis Económica</a:t>
              </a:r>
            </a:p>
          </p:txBody>
        </p:sp>
      </p:grpSp>
      <p:grpSp>
        <p:nvGrpSpPr>
          <p:cNvPr id="3" name="39 Grupo"/>
          <p:cNvGrpSpPr>
            <a:grpSpLocks/>
          </p:cNvGrpSpPr>
          <p:nvPr/>
        </p:nvGrpSpPr>
        <p:grpSpPr bwMode="auto">
          <a:xfrm>
            <a:off x="935038" y="4400550"/>
            <a:ext cx="3492500" cy="1714500"/>
            <a:chOff x="934890" y="4399944"/>
            <a:chExt cx="3492150" cy="1715300"/>
          </a:xfrm>
        </p:grpSpPr>
        <p:sp>
          <p:nvSpPr>
            <p:cNvPr id="14" name="13 Rayo"/>
            <p:cNvSpPr/>
            <p:nvPr/>
          </p:nvSpPr>
          <p:spPr>
            <a:xfrm rot="15017731">
              <a:off x="3468202" y="4430236"/>
              <a:ext cx="298589" cy="406359"/>
            </a:xfrm>
            <a:prstGeom prst="lightningBol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20" name="19 Rayo"/>
            <p:cNvSpPr/>
            <p:nvPr/>
          </p:nvSpPr>
          <p:spPr>
            <a:xfrm rot="15312790">
              <a:off x="3225337" y="4111133"/>
              <a:ext cx="301766" cy="879387"/>
            </a:xfrm>
            <a:prstGeom prst="lightningBol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28" name="27 Llamada de nube"/>
            <p:cNvSpPr/>
            <p:nvPr/>
          </p:nvSpPr>
          <p:spPr>
            <a:xfrm>
              <a:off x="1528556" y="4811299"/>
              <a:ext cx="1909571" cy="1303945"/>
            </a:xfrm>
            <a:prstGeom prst="cloudCallout">
              <a:avLst/>
            </a:prstGeom>
            <a:gradFill flip="none" rotWithShape="1">
              <a:gsLst>
                <a:gs pos="1700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162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100" b="1" dirty="0"/>
                <a:t>RIESGO</a:t>
              </a:r>
            </a:p>
            <a:p>
              <a:pPr algn="ctr">
                <a:defRPr/>
              </a:pPr>
              <a:r>
                <a:rPr lang="es-ES" sz="1100" b="1" dirty="0"/>
                <a:t>FINANCIERO</a:t>
              </a:r>
            </a:p>
          </p:txBody>
        </p:sp>
        <p:sp>
          <p:nvSpPr>
            <p:cNvPr id="29721" name="33 CuadroTexto"/>
            <p:cNvSpPr txBox="1">
              <a:spLocks noChangeArrowheads="1"/>
            </p:cNvSpPr>
            <p:nvPr/>
          </p:nvSpPr>
          <p:spPr bwMode="auto">
            <a:xfrm>
              <a:off x="3175137" y="5723937"/>
              <a:ext cx="1251903" cy="250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200" b="1">
                  <a:solidFill>
                    <a:srgbClr val="002060"/>
                  </a:solidFill>
                </a:rPr>
                <a:t>Riesgo País</a:t>
              </a:r>
            </a:p>
          </p:txBody>
        </p:sp>
        <p:sp>
          <p:nvSpPr>
            <p:cNvPr id="29722" name="35 CuadroTexto"/>
            <p:cNvSpPr txBox="1">
              <a:spLocks noChangeArrowheads="1"/>
            </p:cNvSpPr>
            <p:nvPr/>
          </p:nvSpPr>
          <p:spPr bwMode="auto">
            <a:xfrm>
              <a:off x="934890" y="4523194"/>
              <a:ext cx="1251903" cy="418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200" b="1">
                  <a:solidFill>
                    <a:srgbClr val="002060"/>
                  </a:solidFill>
                </a:rPr>
                <a:t>Crisis Financiera</a:t>
              </a:r>
            </a:p>
          </p:txBody>
        </p:sp>
      </p:grpSp>
      <p:grpSp>
        <p:nvGrpSpPr>
          <p:cNvPr id="5" name="36 Grupo"/>
          <p:cNvGrpSpPr>
            <a:grpSpLocks/>
          </p:cNvGrpSpPr>
          <p:nvPr/>
        </p:nvGrpSpPr>
        <p:grpSpPr bwMode="auto">
          <a:xfrm>
            <a:off x="4965700" y="1484313"/>
            <a:ext cx="3854450" cy="1976437"/>
            <a:chOff x="4966402" y="1484784"/>
            <a:chExt cx="3854070" cy="1976168"/>
          </a:xfrm>
        </p:grpSpPr>
        <p:sp>
          <p:nvSpPr>
            <p:cNvPr id="16" name="15 Rayo"/>
            <p:cNvSpPr/>
            <p:nvPr/>
          </p:nvSpPr>
          <p:spPr>
            <a:xfrm rot="4060810">
              <a:off x="5908494" y="2841109"/>
              <a:ext cx="182538" cy="520649"/>
            </a:xfrm>
            <a:prstGeom prst="lightningBol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17" name="16 Rayo"/>
            <p:cNvSpPr/>
            <p:nvPr/>
          </p:nvSpPr>
          <p:spPr>
            <a:xfrm rot="4469861">
              <a:off x="5910878" y="2870466"/>
              <a:ext cx="301584" cy="879388"/>
            </a:xfrm>
            <a:prstGeom prst="lightningBol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29712" name="18 CuadroTexto"/>
            <p:cNvSpPr txBox="1">
              <a:spLocks noChangeArrowheads="1"/>
            </p:cNvSpPr>
            <p:nvPr/>
          </p:nvSpPr>
          <p:spPr bwMode="auto">
            <a:xfrm>
              <a:off x="7891899" y="1484784"/>
              <a:ext cx="856565" cy="250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200" b="1">
                  <a:solidFill>
                    <a:srgbClr val="002060"/>
                  </a:solidFill>
                </a:rPr>
                <a:t>Proyecto</a:t>
              </a:r>
            </a:p>
          </p:txBody>
        </p:sp>
        <p:sp>
          <p:nvSpPr>
            <p:cNvPr id="29713" name="22 CuadroTexto"/>
            <p:cNvSpPr txBox="1">
              <a:spLocks noChangeArrowheads="1"/>
            </p:cNvSpPr>
            <p:nvPr/>
          </p:nvSpPr>
          <p:spPr bwMode="auto">
            <a:xfrm>
              <a:off x="7963907" y="2348880"/>
              <a:ext cx="856565" cy="260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200" b="1">
                  <a:solidFill>
                    <a:srgbClr val="002060"/>
                  </a:solidFill>
                </a:rPr>
                <a:t>Plazo</a:t>
              </a:r>
            </a:p>
          </p:txBody>
        </p:sp>
        <p:sp>
          <p:nvSpPr>
            <p:cNvPr id="29714" name="23 CuadroTexto"/>
            <p:cNvSpPr txBox="1">
              <a:spLocks noChangeArrowheads="1"/>
            </p:cNvSpPr>
            <p:nvPr/>
          </p:nvSpPr>
          <p:spPr bwMode="auto">
            <a:xfrm>
              <a:off x="4966402" y="1550002"/>
              <a:ext cx="140579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200" b="1">
                  <a:solidFill>
                    <a:srgbClr val="002060"/>
                  </a:solidFill>
                </a:rPr>
                <a:t>Expropiaciones</a:t>
              </a:r>
            </a:p>
          </p:txBody>
        </p:sp>
        <p:sp>
          <p:nvSpPr>
            <p:cNvPr id="29715" name="24 CuadroTexto"/>
            <p:cNvSpPr txBox="1">
              <a:spLocks noChangeArrowheads="1"/>
            </p:cNvSpPr>
            <p:nvPr/>
          </p:nvSpPr>
          <p:spPr bwMode="auto">
            <a:xfrm>
              <a:off x="5004048" y="2267397"/>
              <a:ext cx="1120124" cy="418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200" b="1">
                  <a:solidFill>
                    <a:srgbClr val="002060"/>
                  </a:solidFill>
                </a:rPr>
                <a:t>Cambios en Normativa</a:t>
              </a:r>
            </a:p>
          </p:txBody>
        </p:sp>
        <p:sp>
          <p:nvSpPr>
            <p:cNvPr id="26" name="25 Llamada de nube"/>
            <p:cNvSpPr/>
            <p:nvPr/>
          </p:nvSpPr>
          <p:spPr>
            <a:xfrm>
              <a:off x="6007699" y="1614941"/>
              <a:ext cx="2165137" cy="1309509"/>
            </a:xfrm>
            <a:prstGeom prst="cloudCallout">
              <a:avLst/>
            </a:prstGeom>
            <a:gradFill flip="none" rotWithShape="1">
              <a:gsLst>
                <a:gs pos="1700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162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100" b="1" dirty="0"/>
                <a:t>RIESGO</a:t>
              </a:r>
            </a:p>
            <a:p>
              <a:pPr algn="ctr">
                <a:defRPr/>
              </a:pPr>
              <a:r>
                <a:rPr lang="es-ES" sz="1100" b="1" dirty="0"/>
                <a:t>CONSTRUCCIÓN</a:t>
              </a:r>
            </a:p>
          </p:txBody>
        </p:sp>
        <p:sp>
          <p:nvSpPr>
            <p:cNvPr id="29717" name="37 CuadroTexto"/>
            <p:cNvSpPr txBox="1">
              <a:spLocks noChangeArrowheads="1"/>
            </p:cNvSpPr>
            <p:nvPr/>
          </p:nvSpPr>
          <p:spPr bwMode="auto">
            <a:xfrm>
              <a:off x="7062624" y="2854356"/>
              <a:ext cx="1120123" cy="585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200" b="1">
                  <a:solidFill>
                    <a:srgbClr val="002060"/>
                  </a:solidFill>
                </a:rPr>
                <a:t>Peticiones</a:t>
              </a:r>
            </a:p>
            <a:p>
              <a:pPr algn="ctr"/>
              <a:r>
                <a:rPr lang="es-ES" sz="1200" b="1">
                  <a:solidFill>
                    <a:srgbClr val="002060"/>
                  </a:solidFill>
                </a:rPr>
                <a:t>del</a:t>
              </a:r>
            </a:p>
            <a:p>
              <a:pPr algn="ctr"/>
              <a:r>
                <a:rPr lang="es-ES" sz="1200" b="1">
                  <a:solidFill>
                    <a:srgbClr val="002060"/>
                  </a:solidFill>
                </a:rPr>
                <a:t>Territorio</a:t>
              </a:r>
            </a:p>
          </p:txBody>
        </p:sp>
      </p:grpSp>
      <p:grpSp>
        <p:nvGrpSpPr>
          <p:cNvPr id="6" name="43 Grupo"/>
          <p:cNvGrpSpPr>
            <a:grpSpLocks/>
          </p:cNvGrpSpPr>
          <p:nvPr/>
        </p:nvGrpSpPr>
        <p:grpSpPr bwMode="auto">
          <a:xfrm>
            <a:off x="4140200" y="4321175"/>
            <a:ext cx="4371975" cy="2049463"/>
            <a:chOff x="4139952" y="4321347"/>
            <a:chExt cx="4372245" cy="2048921"/>
          </a:xfrm>
        </p:grpSpPr>
        <p:sp>
          <p:nvSpPr>
            <p:cNvPr id="15" name="14 Rayo"/>
            <p:cNvSpPr/>
            <p:nvPr/>
          </p:nvSpPr>
          <p:spPr>
            <a:xfrm rot="10985931">
              <a:off x="5229044" y="4557822"/>
              <a:ext cx="301644" cy="401531"/>
            </a:xfrm>
            <a:prstGeom prst="lightningBol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21" name="20 Rayo"/>
            <p:cNvSpPr/>
            <p:nvPr/>
          </p:nvSpPr>
          <p:spPr>
            <a:xfrm rot="9869328">
              <a:off x="5481473" y="4321347"/>
              <a:ext cx="261953" cy="530085"/>
            </a:xfrm>
            <a:prstGeom prst="lightningBol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29" name="28 Llamada de nube"/>
            <p:cNvSpPr/>
            <p:nvPr/>
          </p:nvSpPr>
          <p:spPr>
            <a:xfrm>
              <a:off x="5481473" y="4810168"/>
              <a:ext cx="1909880" cy="1304580"/>
            </a:xfrm>
            <a:prstGeom prst="cloudCallout">
              <a:avLst/>
            </a:prstGeom>
            <a:gradFill flip="none" rotWithShape="1">
              <a:gsLst>
                <a:gs pos="1700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162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100" b="1" dirty="0"/>
                <a:t>RIESGO</a:t>
              </a:r>
            </a:p>
            <a:p>
              <a:pPr algn="ctr">
                <a:defRPr/>
              </a:pPr>
              <a:r>
                <a:rPr lang="es-ES" sz="1100" b="1" dirty="0"/>
                <a:t>EXPLOTACIÓN</a:t>
              </a:r>
            </a:p>
          </p:txBody>
        </p:sp>
        <p:sp>
          <p:nvSpPr>
            <p:cNvPr id="29707" name="32 CuadroTexto"/>
            <p:cNvSpPr txBox="1">
              <a:spLocks noChangeArrowheads="1"/>
            </p:cNvSpPr>
            <p:nvPr/>
          </p:nvSpPr>
          <p:spPr bwMode="auto">
            <a:xfrm>
              <a:off x="6864956" y="4355941"/>
              <a:ext cx="1251903" cy="585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200" b="1">
                  <a:solidFill>
                    <a:srgbClr val="002060"/>
                  </a:solidFill>
                </a:rPr>
                <a:t>Soluciones constructivas erróneas</a:t>
              </a:r>
            </a:p>
          </p:txBody>
        </p:sp>
        <p:sp>
          <p:nvSpPr>
            <p:cNvPr id="29708" name="34 CuadroTexto"/>
            <p:cNvSpPr txBox="1">
              <a:spLocks noChangeArrowheads="1"/>
            </p:cNvSpPr>
            <p:nvPr/>
          </p:nvSpPr>
          <p:spPr bwMode="auto">
            <a:xfrm>
              <a:off x="6948264" y="5723937"/>
              <a:ext cx="156393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200" b="1">
                  <a:solidFill>
                    <a:srgbClr val="002060"/>
                  </a:solidFill>
                </a:rPr>
                <a:t>Exigencias</a:t>
              </a:r>
            </a:p>
            <a:p>
              <a:pPr algn="ctr"/>
              <a:r>
                <a:rPr lang="es-ES" sz="1200" b="1">
                  <a:solidFill>
                    <a:srgbClr val="002060"/>
                  </a:solidFill>
                </a:rPr>
                <a:t>del</a:t>
              </a:r>
            </a:p>
            <a:p>
              <a:pPr algn="ctr"/>
              <a:r>
                <a:rPr lang="es-ES" sz="1200" b="1">
                  <a:solidFill>
                    <a:srgbClr val="002060"/>
                  </a:solidFill>
                </a:rPr>
                <a:t>Cliente</a:t>
              </a:r>
            </a:p>
          </p:txBody>
        </p:sp>
        <p:sp>
          <p:nvSpPr>
            <p:cNvPr id="29709" name="38 CuadroTexto"/>
            <p:cNvSpPr txBox="1">
              <a:spLocks noChangeArrowheads="1"/>
            </p:cNvSpPr>
            <p:nvPr/>
          </p:nvSpPr>
          <p:spPr bwMode="auto">
            <a:xfrm>
              <a:off x="4139952" y="5013177"/>
              <a:ext cx="1407211" cy="969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200" b="1">
                  <a:solidFill>
                    <a:srgbClr val="002060"/>
                  </a:solidFill>
                </a:rPr>
                <a:t>Cambios en Normativa:</a:t>
              </a:r>
            </a:p>
            <a:p>
              <a:pPr lvl="1"/>
              <a:r>
                <a:rPr lang="es-ES" sz="1100" b="1">
                  <a:solidFill>
                    <a:srgbClr val="002060"/>
                  </a:solidFill>
                </a:rPr>
                <a:t>-Técnica</a:t>
              </a:r>
            </a:p>
            <a:p>
              <a:pPr lvl="1"/>
              <a:r>
                <a:rPr lang="es-ES" sz="1100" b="1">
                  <a:solidFill>
                    <a:srgbClr val="002060"/>
                  </a:solidFill>
                </a:rPr>
                <a:t>-Contable</a:t>
              </a:r>
            </a:p>
            <a:p>
              <a:pPr lvl="1"/>
              <a:r>
                <a:rPr lang="es-ES" sz="1100" b="1">
                  <a:solidFill>
                    <a:srgbClr val="002060"/>
                  </a:solidFill>
                </a:rPr>
                <a:t>-Fiscal</a:t>
              </a:r>
            </a:p>
          </p:txBody>
        </p:sp>
      </p:grp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683568" y="548680"/>
            <a:ext cx="81475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numCol="1" spcCol="180000" anchor="ctr">
            <a:spAutoFit/>
          </a:bodyPr>
          <a:lstStyle/>
          <a:p>
            <a:pPr algn="ctr" eaLnBrk="0" hangingPunct="0">
              <a:lnSpc>
                <a:spcPct val="200000"/>
              </a:lnSpc>
              <a:defRPr/>
            </a:pPr>
            <a:r>
              <a:rPr lang="es-ES" sz="24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Desarrollar una infraestructura es gestionar sus riesgos</a:t>
            </a:r>
          </a:p>
        </p:txBody>
      </p:sp>
      <p:sp>
        <p:nvSpPr>
          <p:cNvPr id="37" name="3 CuadroTexto"/>
          <p:cNvSpPr txBox="1">
            <a:spLocks noChangeArrowheads="1"/>
          </p:cNvSpPr>
          <p:nvPr/>
        </p:nvSpPr>
        <p:spPr bwMode="auto">
          <a:xfrm>
            <a:off x="443656" y="194736"/>
            <a:ext cx="842493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rgbClr val="002060"/>
                </a:solidFill>
                <a:latin typeface="Calibri" charset="0"/>
              </a:rPr>
              <a:t>CPP/CONCESIONARIA</a:t>
            </a:r>
          </a:p>
        </p:txBody>
      </p:sp>
      <p:sp>
        <p:nvSpPr>
          <p:cNvPr id="34" name="33 Rectángulo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Line 1026"/>
          <p:cNvSpPr>
            <a:spLocks noChangeShapeType="1"/>
          </p:cNvSpPr>
          <p:nvPr/>
        </p:nvSpPr>
        <p:spPr bwMode="auto">
          <a:xfrm>
            <a:off x="7100888" y="3201368"/>
            <a:ext cx="0" cy="2147887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a-ES"/>
          </a:p>
        </p:txBody>
      </p:sp>
      <p:cxnSp>
        <p:nvCxnSpPr>
          <p:cNvPr id="82" name="81 Conector recto de flecha"/>
          <p:cNvCxnSpPr/>
          <p:nvPr/>
        </p:nvCxnSpPr>
        <p:spPr>
          <a:xfrm>
            <a:off x="4981303" y="2787427"/>
            <a:ext cx="2967038" cy="2473325"/>
          </a:xfrm>
          <a:prstGeom prst="straightConnector1">
            <a:avLst/>
          </a:prstGeom>
          <a:ln w="127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82 Conector recto de flecha"/>
          <p:cNvCxnSpPr/>
          <p:nvPr/>
        </p:nvCxnSpPr>
        <p:spPr>
          <a:xfrm rot="10800000" flipV="1">
            <a:off x="1331641" y="2781077"/>
            <a:ext cx="2765425" cy="2532063"/>
          </a:xfrm>
          <a:prstGeom prst="straightConnector1">
            <a:avLst/>
          </a:prstGeom>
          <a:ln w="127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Box 1085"/>
          <p:cNvSpPr txBox="1">
            <a:spLocks noChangeArrowheads="1"/>
          </p:cNvSpPr>
          <p:nvPr/>
        </p:nvSpPr>
        <p:spPr bwMode="auto">
          <a:xfrm rot="2367319">
            <a:off x="5600428" y="3928840"/>
            <a:ext cx="2093913" cy="231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900" dirty="0" smtClean="0">
                <a:solidFill>
                  <a:srgbClr val="0070C0"/>
                </a:solidFill>
              </a:rPr>
              <a:t>SISTEMA DE EXPLOTACIÓN</a:t>
            </a:r>
            <a:endParaRPr lang="es-ES_tradnl" sz="900" dirty="0">
              <a:solidFill>
                <a:srgbClr val="0070C0"/>
              </a:solidFill>
            </a:endParaRPr>
          </a:p>
        </p:txBody>
      </p:sp>
      <p:sp>
        <p:nvSpPr>
          <p:cNvPr id="96" name="Text Box 1085"/>
          <p:cNvSpPr txBox="1">
            <a:spLocks noChangeArrowheads="1"/>
          </p:cNvSpPr>
          <p:nvPr/>
        </p:nvSpPr>
        <p:spPr bwMode="auto">
          <a:xfrm rot="2367319">
            <a:off x="5414491" y="4140751"/>
            <a:ext cx="2095500" cy="230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900" dirty="0" smtClean="0">
                <a:solidFill>
                  <a:srgbClr val="0070C0"/>
                </a:solidFill>
              </a:rPr>
              <a:t>PAGO SI ES EL CASO</a:t>
            </a:r>
            <a:endParaRPr lang="es-ES_tradnl" sz="900" dirty="0">
              <a:solidFill>
                <a:srgbClr val="0070C0"/>
              </a:solidFill>
            </a:endParaRPr>
          </a:p>
        </p:txBody>
      </p:sp>
      <p:sp>
        <p:nvSpPr>
          <p:cNvPr id="97" name="Text Box 1085"/>
          <p:cNvSpPr txBox="1">
            <a:spLocks noChangeArrowheads="1"/>
          </p:cNvSpPr>
          <p:nvPr/>
        </p:nvSpPr>
        <p:spPr bwMode="auto">
          <a:xfrm rot="-2580000">
            <a:off x="1704936" y="4112252"/>
            <a:ext cx="2093913" cy="230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900" dirty="0" smtClean="0">
                <a:solidFill>
                  <a:srgbClr val="0070C0"/>
                </a:solidFill>
              </a:rPr>
              <a:t>HONORARIOS</a:t>
            </a:r>
            <a:endParaRPr lang="es-ES_tradnl" sz="900" dirty="0">
              <a:solidFill>
                <a:srgbClr val="0070C0"/>
              </a:solidFill>
            </a:endParaRPr>
          </a:p>
        </p:txBody>
      </p:sp>
      <p:sp>
        <p:nvSpPr>
          <p:cNvPr id="98" name="Text Box 1085"/>
          <p:cNvSpPr txBox="1">
            <a:spLocks noChangeArrowheads="1"/>
          </p:cNvSpPr>
          <p:nvPr/>
        </p:nvSpPr>
        <p:spPr bwMode="auto">
          <a:xfrm rot="-2663309">
            <a:off x="1525316" y="3947890"/>
            <a:ext cx="2093912" cy="230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900" dirty="0" smtClean="0">
                <a:solidFill>
                  <a:srgbClr val="0070C0"/>
                </a:solidFill>
              </a:rPr>
              <a:t>PROYECTO</a:t>
            </a:r>
            <a:endParaRPr lang="es-ES_tradnl" sz="900" dirty="0">
              <a:solidFill>
                <a:srgbClr val="0070C0"/>
              </a:solidFill>
            </a:endParaRPr>
          </a:p>
        </p:txBody>
      </p:sp>
      <p:sp>
        <p:nvSpPr>
          <p:cNvPr id="18" name="3 CuadroTexto"/>
          <p:cNvSpPr txBox="1">
            <a:spLocks noChangeArrowheads="1"/>
          </p:cNvSpPr>
          <p:nvPr/>
        </p:nvSpPr>
        <p:spPr bwMode="auto">
          <a:xfrm>
            <a:off x="611560" y="404664"/>
            <a:ext cx="80242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ES" sz="4000" b="1" dirty="0" smtClean="0">
                <a:solidFill>
                  <a:srgbClr val="002060"/>
                </a:solidFill>
                <a:latin typeface="Calibri" charset="0"/>
              </a:rPr>
              <a:t>ACTORES EN OBRA PRESUPUESTARIA</a:t>
            </a:r>
            <a:endParaRPr lang="es-ES" sz="4000" b="1" dirty="0">
              <a:solidFill>
                <a:schemeClr val="bg1">
                  <a:lumMod val="50000"/>
                </a:schemeClr>
              </a:solidFill>
              <a:latin typeface="Calibri" charset="0"/>
            </a:endParaRPr>
          </a:p>
        </p:txBody>
      </p:sp>
      <p:sp>
        <p:nvSpPr>
          <p:cNvPr id="27" name="Text Box 1085"/>
          <p:cNvSpPr txBox="1">
            <a:spLocks noChangeArrowheads="1"/>
          </p:cNvSpPr>
          <p:nvPr/>
        </p:nvSpPr>
        <p:spPr bwMode="auto">
          <a:xfrm>
            <a:off x="3347864" y="1268760"/>
            <a:ext cx="2084387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600" b="1" dirty="0" smtClean="0">
                <a:solidFill>
                  <a:srgbClr val="002060"/>
                </a:solidFill>
              </a:rPr>
              <a:t>SIN CPP</a:t>
            </a:r>
            <a:endParaRPr lang="es-ES_tradnl" sz="3600" b="1" dirty="0">
              <a:solidFill>
                <a:srgbClr val="002060"/>
              </a:solidFill>
            </a:endParaRPr>
          </a:p>
        </p:txBody>
      </p:sp>
      <p:sp>
        <p:nvSpPr>
          <p:cNvPr id="28" name="Text Box 1063"/>
          <p:cNvSpPr txBox="1">
            <a:spLocks noChangeArrowheads="1"/>
          </p:cNvSpPr>
          <p:nvPr/>
        </p:nvSpPr>
        <p:spPr bwMode="auto">
          <a:xfrm>
            <a:off x="539552" y="5384134"/>
            <a:ext cx="1512169" cy="565146"/>
          </a:xfrm>
          <a:prstGeom prst="rect">
            <a:avLst/>
          </a:prstGeom>
          <a:solidFill>
            <a:srgbClr val="00206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es-ES_tradnl" sz="1600" b="1" dirty="0">
                <a:solidFill>
                  <a:schemeClr val="bg1"/>
                </a:solidFill>
              </a:rPr>
              <a:t>INGENIERÍAS</a:t>
            </a:r>
          </a:p>
          <a:p>
            <a:pPr algn="ctr"/>
            <a:r>
              <a:rPr lang="es-ES_tradnl" sz="1600" b="1" dirty="0">
                <a:solidFill>
                  <a:schemeClr val="bg1"/>
                </a:solidFill>
              </a:rPr>
              <a:t>PROYECTISTAS</a:t>
            </a:r>
          </a:p>
        </p:txBody>
      </p:sp>
      <p:sp>
        <p:nvSpPr>
          <p:cNvPr id="29" name="Text Box 1094"/>
          <p:cNvSpPr txBox="1">
            <a:spLocks noChangeArrowheads="1"/>
          </p:cNvSpPr>
          <p:nvPr/>
        </p:nvSpPr>
        <p:spPr bwMode="auto">
          <a:xfrm>
            <a:off x="3707904" y="5578400"/>
            <a:ext cx="1656184" cy="318924"/>
          </a:xfrm>
          <a:prstGeom prst="rect">
            <a:avLst/>
          </a:prstGeom>
          <a:solidFill>
            <a:srgbClr val="00206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es-ES_tradnl" sz="1600" b="1" dirty="0" smtClean="0">
                <a:solidFill>
                  <a:schemeClr val="bg1"/>
                </a:solidFill>
              </a:rPr>
              <a:t>CONSTRUCTORAS</a:t>
            </a:r>
            <a:endParaRPr lang="es-ES_tradnl" sz="1600" b="1" dirty="0">
              <a:solidFill>
                <a:schemeClr val="bg1"/>
              </a:solidFill>
            </a:endParaRPr>
          </a:p>
        </p:txBody>
      </p:sp>
      <p:sp>
        <p:nvSpPr>
          <p:cNvPr id="30" name="Text Box 1096"/>
          <p:cNvSpPr txBox="1">
            <a:spLocks noChangeArrowheads="1"/>
          </p:cNvSpPr>
          <p:nvPr/>
        </p:nvSpPr>
        <p:spPr bwMode="auto">
          <a:xfrm>
            <a:off x="3491880" y="2060848"/>
            <a:ext cx="2232248" cy="565146"/>
          </a:xfrm>
          <a:prstGeom prst="rect">
            <a:avLst/>
          </a:prstGeom>
          <a:solidFill>
            <a:srgbClr val="00206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ctr">
              <a:defRPr/>
            </a:pPr>
            <a:r>
              <a:rPr lang="es-ES_tradnl" sz="1600" b="1" dirty="0">
                <a:solidFill>
                  <a:schemeClr val="bg1"/>
                </a:solidFill>
                <a:latin typeface="Arial" charset="0"/>
              </a:rPr>
              <a:t>ADMINISTRACIÓN PÚBLICA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0" name="19 Conector recto de flecha"/>
          <p:cNvCxnSpPr/>
          <p:nvPr/>
        </p:nvCxnSpPr>
        <p:spPr>
          <a:xfrm>
            <a:off x="4499992" y="2781077"/>
            <a:ext cx="0" cy="2664296"/>
          </a:xfrm>
          <a:prstGeom prst="straightConnector1">
            <a:avLst/>
          </a:prstGeom>
          <a:ln w="127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1085"/>
          <p:cNvSpPr txBox="1">
            <a:spLocks noChangeArrowheads="1"/>
          </p:cNvSpPr>
          <p:nvPr/>
        </p:nvSpPr>
        <p:spPr bwMode="auto">
          <a:xfrm rot="16200000" flipV="1">
            <a:off x="3280420" y="4000649"/>
            <a:ext cx="2093912" cy="230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sz="900" dirty="0">
                <a:solidFill>
                  <a:srgbClr val="0070C0"/>
                </a:solidFill>
              </a:rPr>
              <a:t>PAGO OBRA</a:t>
            </a:r>
          </a:p>
        </p:txBody>
      </p:sp>
      <p:sp>
        <p:nvSpPr>
          <p:cNvPr id="24" name="Text Box 1085"/>
          <p:cNvSpPr txBox="1">
            <a:spLocks noChangeArrowheads="1"/>
          </p:cNvSpPr>
          <p:nvPr/>
        </p:nvSpPr>
        <p:spPr bwMode="auto">
          <a:xfrm rot="16200000" flipV="1">
            <a:off x="3640460" y="4072657"/>
            <a:ext cx="2093913" cy="230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sz="900" dirty="0">
                <a:solidFill>
                  <a:srgbClr val="0070C0"/>
                </a:solidFill>
              </a:rPr>
              <a:t>CONSTRUCCIÓN OBRA</a:t>
            </a:r>
          </a:p>
        </p:txBody>
      </p:sp>
      <p:sp>
        <p:nvSpPr>
          <p:cNvPr id="26" name="Text Box 1094"/>
          <p:cNvSpPr txBox="1">
            <a:spLocks noChangeArrowheads="1"/>
          </p:cNvSpPr>
          <p:nvPr/>
        </p:nvSpPr>
        <p:spPr bwMode="auto">
          <a:xfrm>
            <a:off x="6796013" y="5373216"/>
            <a:ext cx="1952451" cy="503590"/>
          </a:xfrm>
          <a:prstGeom prst="rect">
            <a:avLst/>
          </a:prstGeom>
          <a:solidFill>
            <a:srgbClr val="00206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es-ES_tradnl" sz="1400" b="1" dirty="0" smtClean="0">
                <a:solidFill>
                  <a:schemeClr val="bg1"/>
                </a:solidFill>
              </a:rPr>
              <a:t>EMPRESAS DE EXPLOTACIÓN</a:t>
            </a:r>
            <a:endParaRPr lang="es-ES_tradnl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97" grpId="0"/>
      <p:bldP spid="98" grpId="0"/>
      <p:bldP spid="28" grpId="0" animBg="1"/>
      <p:bldP spid="29" grpId="0" animBg="1"/>
      <p:bldP spid="30" grpId="0" animBg="1"/>
      <p:bldP spid="23" grpId="0"/>
      <p:bldP spid="24" grpId="0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Line 1026"/>
          <p:cNvSpPr>
            <a:spLocks noChangeShapeType="1"/>
          </p:cNvSpPr>
          <p:nvPr/>
        </p:nvSpPr>
        <p:spPr bwMode="auto">
          <a:xfrm>
            <a:off x="7100888" y="2697163"/>
            <a:ext cx="0" cy="2147887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a-ES"/>
          </a:p>
        </p:txBody>
      </p:sp>
      <p:sp>
        <p:nvSpPr>
          <p:cNvPr id="6218" name="Text Box 1063"/>
          <p:cNvSpPr txBox="1">
            <a:spLocks noChangeArrowheads="1"/>
          </p:cNvSpPr>
          <p:nvPr/>
        </p:nvSpPr>
        <p:spPr bwMode="auto">
          <a:xfrm>
            <a:off x="7596188" y="4725988"/>
            <a:ext cx="1168400" cy="381000"/>
          </a:xfrm>
          <a:prstGeom prst="rect">
            <a:avLst/>
          </a:prstGeom>
          <a:solidFill>
            <a:srgbClr val="00206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/>
            <a:r>
              <a:rPr lang="es-ES_tradnl" sz="1000" b="1" dirty="0">
                <a:solidFill>
                  <a:schemeClr val="bg1"/>
                </a:solidFill>
              </a:rPr>
              <a:t>INGENIERÍAS</a:t>
            </a:r>
          </a:p>
          <a:p>
            <a:pPr algn="ctr"/>
            <a:r>
              <a:rPr lang="es-ES_tradnl" sz="1000" b="1" dirty="0">
                <a:solidFill>
                  <a:schemeClr val="bg1"/>
                </a:solidFill>
              </a:rPr>
              <a:t>PROYECTISTAS</a:t>
            </a:r>
          </a:p>
        </p:txBody>
      </p:sp>
      <p:sp>
        <p:nvSpPr>
          <p:cNvPr id="6191" name="Line 1088"/>
          <p:cNvSpPr>
            <a:spLocks noChangeShapeType="1"/>
          </p:cNvSpPr>
          <p:nvPr/>
        </p:nvSpPr>
        <p:spPr bwMode="auto">
          <a:xfrm flipH="1">
            <a:off x="2267423" y="4137031"/>
            <a:ext cx="1008433" cy="73818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square" anchor="ctr">
            <a:spAutoFit/>
          </a:bodyPr>
          <a:lstStyle/>
          <a:p>
            <a:endParaRPr lang="ca-ES"/>
          </a:p>
        </p:txBody>
      </p:sp>
      <p:sp>
        <p:nvSpPr>
          <p:cNvPr id="6192" name="Line 1089"/>
          <p:cNvSpPr>
            <a:spLocks noChangeShapeType="1"/>
          </p:cNvSpPr>
          <p:nvPr/>
        </p:nvSpPr>
        <p:spPr bwMode="auto">
          <a:xfrm>
            <a:off x="1476375" y="5018088"/>
            <a:ext cx="0" cy="24606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ca-ES"/>
          </a:p>
        </p:txBody>
      </p:sp>
      <p:sp>
        <p:nvSpPr>
          <p:cNvPr id="6193" name="Text Box 1090"/>
          <p:cNvSpPr txBox="1">
            <a:spLocks noChangeArrowheads="1"/>
          </p:cNvSpPr>
          <p:nvPr/>
        </p:nvSpPr>
        <p:spPr bwMode="auto">
          <a:xfrm rot="-2216358">
            <a:off x="2051050" y="4367928"/>
            <a:ext cx="1166813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000" dirty="0"/>
              <a:t>PAGO OBRA</a:t>
            </a:r>
          </a:p>
        </p:txBody>
      </p:sp>
      <p:sp>
        <p:nvSpPr>
          <p:cNvPr id="6194" name="Text Box 1091"/>
          <p:cNvSpPr txBox="1">
            <a:spLocks noChangeArrowheads="1"/>
          </p:cNvSpPr>
          <p:nvPr/>
        </p:nvSpPr>
        <p:spPr bwMode="auto">
          <a:xfrm rot="-2211667">
            <a:off x="2338388" y="4506089"/>
            <a:ext cx="114141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000" dirty="0"/>
              <a:t>CONSTRUCCION OBRA</a:t>
            </a:r>
          </a:p>
        </p:txBody>
      </p:sp>
      <p:sp>
        <p:nvSpPr>
          <p:cNvPr id="6195" name="Oval 1092"/>
          <p:cNvSpPr>
            <a:spLocks noChangeArrowheads="1"/>
          </p:cNvSpPr>
          <p:nvPr/>
        </p:nvSpPr>
        <p:spPr bwMode="auto">
          <a:xfrm>
            <a:off x="742950" y="5259388"/>
            <a:ext cx="1490663" cy="523875"/>
          </a:xfrm>
          <a:prstGeom prst="ellips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es-ES_tradnl" sz="900" dirty="0"/>
              <a:t>CONTRATO DE CONSTRUCCIÓN “llaves en mano"</a:t>
            </a:r>
          </a:p>
        </p:txBody>
      </p:sp>
      <p:sp>
        <p:nvSpPr>
          <p:cNvPr id="6196" name="Line 1093"/>
          <p:cNvSpPr>
            <a:spLocks noChangeShapeType="1"/>
          </p:cNvSpPr>
          <p:nvPr/>
        </p:nvSpPr>
        <p:spPr bwMode="auto">
          <a:xfrm flipV="1">
            <a:off x="2307784" y="4135705"/>
            <a:ext cx="1065213" cy="8001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ca-ES"/>
          </a:p>
        </p:txBody>
      </p:sp>
      <p:sp>
        <p:nvSpPr>
          <p:cNvPr id="6197" name="Text Box 1094"/>
          <p:cNvSpPr txBox="1">
            <a:spLocks noChangeArrowheads="1"/>
          </p:cNvSpPr>
          <p:nvPr/>
        </p:nvSpPr>
        <p:spPr bwMode="auto">
          <a:xfrm>
            <a:off x="768350" y="4776788"/>
            <a:ext cx="1431925" cy="226591"/>
          </a:xfrm>
          <a:prstGeom prst="rect">
            <a:avLst/>
          </a:prstGeom>
          <a:solidFill>
            <a:srgbClr val="00206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/>
            <a:r>
              <a:rPr lang="es-ES_tradnl" sz="1000" b="1" dirty="0">
                <a:solidFill>
                  <a:schemeClr val="bg1"/>
                </a:solidFill>
              </a:rPr>
              <a:t>CONSTRUCTORA</a:t>
            </a:r>
          </a:p>
        </p:txBody>
      </p:sp>
      <p:sp>
        <p:nvSpPr>
          <p:cNvPr id="6182" name="Text Box 1096"/>
          <p:cNvSpPr txBox="1">
            <a:spLocks noChangeArrowheads="1"/>
          </p:cNvSpPr>
          <p:nvPr/>
        </p:nvSpPr>
        <p:spPr bwMode="auto">
          <a:xfrm>
            <a:off x="3635375" y="1844675"/>
            <a:ext cx="1800225" cy="503590"/>
          </a:xfrm>
          <a:prstGeom prst="rect">
            <a:avLst/>
          </a:prstGeom>
          <a:solidFill>
            <a:srgbClr val="00206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>
              <a:defRPr/>
            </a:pPr>
            <a:r>
              <a:rPr lang="es-ES_tradnl" sz="1400" b="1" dirty="0">
                <a:solidFill>
                  <a:schemeClr val="bg1"/>
                </a:solidFill>
                <a:latin typeface="Arial" charset="0"/>
              </a:rPr>
              <a:t>ADMINISTRACIÓN PÚBLICA</a:t>
            </a:r>
          </a:p>
        </p:txBody>
      </p:sp>
      <p:sp>
        <p:nvSpPr>
          <p:cNvPr id="6183" name="Text Box 1097"/>
          <p:cNvSpPr txBox="1">
            <a:spLocks noChangeArrowheads="1"/>
          </p:cNvSpPr>
          <p:nvPr/>
        </p:nvSpPr>
        <p:spPr bwMode="auto">
          <a:xfrm rot="5400000" flipH="1">
            <a:off x="4087700" y="2770458"/>
            <a:ext cx="147955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000" dirty="0"/>
              <a:t>CONTRATO DE CONCESIÓN</a:t>
            </a:r>
          </a:p>
        </p:txBody>
      </p:sp>
      <p:sp>
        <p:nvSpPr>
          <p:cNvPr id="6166" name="Text Box 1126"/>
          <p:cNvSpPr txBox="1">
            <a:spLocks noChangeArrowheads="1"/>
          </p:cNvSpPr>
          <p:nvPr/>
        </p:nvSpPr>
        <p:spPr bwMode="auto">
          <a:xfrm>
            <a:off x="3127375" y="3608388"/>
            <a:ext cx="2817813" cy="471487"/>
          </a:xfrm>
          <a:prstGeom prst="rect">
            <a:avLst/>
          </a:prstGeom>
          <a:solidFill>
            <a:srgbClr val="00206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>
              <a:defRPr/>
            </a:pPr>
            <a:r>
              <a:rPr lang="es-ES_tradnl" sz="1400" b="1" dirty="0">
                <a:solidFill>
                  <a:schemeClr val="bg1"/>
                </a:solidFill>
                <a:latin typeface="Arial" charset="0"/>
              </a:rPr>
              <a:t>SOCIEDAD VEHÍCULO DEL PROYECTO</a:t>
            </a:r>
          </a:p>
        </p:txBody>
      </p:sp>
      <p:sp>
        <p:nvSpPr>
          <p:cNvPr id="108" name="Line 1070"/>
          <p:cNvSpPr>
            <a:spLocks noChangeShapeType="1"/>
          </p:cNvSpPr>
          <p:nvPr/>
        </p:nvSpPr>
        <p:spPr bwMode="auto">
          <a:xfrm flipH="1" flipV="1">
            <a:off x="6024699" y="3875882"/>
            <a:ext cx="1447603" cy="99734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square" anchor="ctr">
            <a:spAutoFit/>
          </a:bodyPr>
          <a:lstStyle/>
          <a:p>
            <a:endParaRPr lang="ca-ES"/>
          </a:p>
        </p:txBody>
      </p:sp>
      <p:cxnSp>
        <p:nvCxnSpPr>
          <p:cNvPr id="91" name="90 Conector recto de flecha"/>
          <p:cNvCxnSpPr>
            <a:stCxn id="6182" idx="2"/>
            <a:endCxn id="6166" idx="0"/>
          </p:cNvCxnSpPr>
          <p:nvPr/>
        </p:nvCxnSpPr>
        <p:spPr>
          <a:xfrm>
            <a:off x="4535488" y="2348265"/>
            <a:ext cx="794" cy="1260123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2" name="Line 1040"/>
          <p:cNvSpPr>
            <a:spLocks noChangeShapeType="1"/>
          </p:cNvSpPr>
          <p:nvPr/>
        </p:nvSpPr>
        <p:spPr bwMode="auto">
          <a:xfrm>
            <a:off x="1328435" y="4010629"/>
            <a:ext cx="3093" cy="25280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ca-ES"/>
          </a:p>
        </p:txBody>
      </p:sp>
      <p:sp>
        <p:nvSpPr>
          <p:cNvPr id="30783" name="Line 1041"/>
          <p:cNvSpPr>
            <a:spLocks noChangeShapeType="1"/>
          </p:cNvSpPr>
          <p:nvPr/>
        </p:nvSpPr>
        <p:spPr bwMode="auto">
          <a:xfrm>
            <a:off x="1886790" y="3842559"/>
            <a:ext cx="1248177" cy="1132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anchor="ctr">
            <a:spAutoFit/>
          </a:bodyPr>
          <a:lstStyle/>
          <a:p>
            <a:endParaRPr lang="ca-ES"/>
          </a:p>
        </p:txBody>
      </p:sp>
      <p:sp>
        <p:nvSpPr>
          <p:cNvPr id="30784" name="Oval 1043"/>
          <p:cNvSpPr>
            <a:spLocks noChangeArrowheads="1"/>
          </p:cNvSpPr>
          <p:nvPr/>
        </p:nvSpPr>
        <p:spPr bwMode="auto">
          <a:xfrm>
            <a:off x="467545" y="4308475"/>
            <a:ext cx="1709091" cy="296991"/>
          </a:xfrm>
          <a:prstGeom prst="ellips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pPr algn="ctr"/>
            <a:r>
              <a:rPr lang="es-ES_tradnl" sz="900" dirty="0"/>
              <a:t>CONTRATO DE GESTIÓN</a:t>
            </a:r>
          </a:p>
        </p:txBody>
      </p:sp>
      <p:sp>
        <p:nvSpPr>
          <p:cNvPr id="30785" name="Text Box 1044"/>
          <p:cNvSpPr txBox="1">
            <a:spLocks noChangeArrowheads="1"/>
          </p:cNvSpPr>
          <p:nvPr/>
        </p:nvSpPr>
        <p:spPr bwMode="auto">
          <a:xfrm>
            <a:off x="802561" y="3622455"/>
            <a:ext cx="1084229" cy="388174"/>
          </a:xfrm>
          <a:prstGeom prst="rect">
            <a:avLst/>
          </a:prstGeom>
          <a:solidFill>
            <a:srgbClr val="00206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/>
            <a:r>
              <a:rPr lang="es-ES_tradnl" sz="1050" b="1" dirty="0">
                <a:solidFill>
                  <a:schemeClr val="bg1"/>
                </a:solidFill>
              </a:rPr>
              <a:t>OPERADORES</a:t>
            </a:r>
            <a:r>
              <a:rPr lang="es-ES_tradnl" sz="1000" b="1" dirty="0">
                <a:solidFill>
                  <a:schemeClr val="bg1"/>
                </a:solidFill>
              </a:rPr>
              <a:t> DEL NEGOCIO</a:t>
            </a:r>
          </a:p>
        </p:txBody>
      </p:sp>
      <p:sp>
        <p:nvSpPr>
          <p:cNvPr id="30786" name="Line 1102"/>
          <p:cNvSpPr>
            <a:spLocks noChangeShapeType="1"/>
          </p:cNvSpPr>
          <p:nvPr/>
        </p:nvSpPr>
        <p:spPr bwMode="auto">
          <a:xfrm flipV="1">
            <a:off x="1894801" y="2036582"/>
            <a:ext cx="1728161" cy="504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ca-ES"/>
          </a:p>
        </p:txBody>
      </p:sp>
      <p:sp>
        <p:nvSpPr>
          <p:cNvPr id="30787" name="Line 1122"/>
          <p:cNvSpPr>
            <a:spLocks noChangeShapeType="1"/>
          </p:cNvSpPr>
          <p:nvPr/>
        </p:nvSpPr>
        <p:spPr bwMode="auto">
          <a:xfrm>
            <a:off x="2108050" y="3026077"/>
            <a:ext cx="1024137" cy="62433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square" anchor="ctr">
            <a:spAutoFit/>
          </a:bodyPr>
          <a:lstStyle/>
          <a:p>
            <a:endParaRPr lang="ca-ES"/>
          </a:p>
        </p:txBody>
      </p:sp>
      <p:sp>
        <p:nvSpPr>
          <p:cNvPr id="30788" name="Line 1123"/>
          <p:cNvSpPr>
            <a:spLocks noChangeShapeType="1"/>
          </p:cNvSpPr>
          <p:nvPr/>
        </p:nvSpPr>
        <p:spPr bwMode="auto">
          <a:xfrm flipH="1" flipV="1">
            <a:off x="2142202" y="2962890"/>
            <a:ext cx="1003628" cy="57002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square" anchor="ctr">
            <a:spAutoFit/>
          </a:bodyPr>
          <a:lstStyle/>
          <a:p>
            <a:endParaRPr lang="ca-ES"/>
          </a:p>
        </p:txBody>
      </p:sp>
      <p:sp>
        <p:nvSpPr>
          <p:cNvPr id="30789" name="Text Box 1124"/>
          <p:cNvSpPr txBox="1">
            <a:spLocks noChangeArrowheads="1"/>
          </p:cNvSpPr>
          <p:nvPr/>
        </p:nvSpPr>
        <p:spPr bwMode="auto">
          <a:xfrm rot="1916463">
            <a:off x="2041738" y="3269289"/>
            <a:ext cx="998707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000" dirty="0"/>
              <a:t>CAPI</a:t>
            </a:r>
            <a:r>
              <a:rPr lang="es-ES_tradnl" sz="1200" dirty="0"/>
              <a:t>T</a:t>
            </a:r>
            <a:r>
              <a:rPr lang="es-ES_tradnl" sz="1000" dirty="0"/>
              <a:t>AL</a:t>
            </a:r>
            <a:endParaRPr lang="es-ES_tradnl" sz="700" dirty="0"/>
          </a:p>
        </p:txBody>
      </p:sp>
      <p:sp>
        <p:nvSpPr>
          <p:cNvPr id="30790" name="Text Box 1125"/>
          <p:cNvSpPr txBox="1">
            <a:spLocks noChangeArrowheads="1"/>
          </p:cNvSpPr>
          <p:nvPr/>
        </p:nvSpPr>
        <p:spPr bwMode="auto">
          <a:xfrm rot="1860000">
            <a:off x="2252499" y="3124790"/>
            <a:ext cx="1096817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000" dirty="0"/>
              <a:t>DIVIDENDOS</a:t>
            </a:r>
          </a:p>
        </p:txBody>
      </p:sp>
      <p:sp>
        <p:nvSpPr>
          <p:cNvPr id="30791" name="Text Box 1127"/>
          <p:cNvSpPr txBox="1">
            <a:spLocks noChangeArrowheads="1"/>
          </p:cNvSpPr>
          <p:nvPr/>
        </p:nvSpPr>
        <p:spPr bwMode="auto">
          <a:xfrm>
            <a:off x="1187030" y="2570963"/>
            <a:ext cx="1371911" cy="380480"/>
          </a:xfrm>
          <a:prstGeom prst="rect">
            <a:avLst/>
          </a:prstGeom>
          <a:solidFill>
            <a:srgbClr val="00206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/>
            <a:r>
              <a:rPr lang="es-ES_tradnl" sz="1000" b="1" dirty="0">
                <a:solidFill>
                  <a:schemeClr val="bg1"/>
                </a:solidFill>
              </a:rPr>
              <a:t>SOCIOS PROMOTORES DEL PROYECTO</a:t>
            </a:r>
          </a:p>
        </p:txBody>
      </p:sp>
      <p:sp>
        <p:nvSpPr>
          <p:cNvPr id="30792" name="Text Box 1098"/>
          <p:cNvSpPr txBox="1">
            <a:spLocks noChangeArrowheads="1"/>
          </p:cNvSpPr>
          <p:nvPr/>
        </p:nvSpPr>
        <p:spPr bwMode="auto">
          <a:xfrm rot="20639732">
            <a:off x="1306012" y="1911804"/>
            <a:ext cx="232409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sz="900" dirty="0"/>
              <a:t>GARANTIAS COMPROMISOS A ASUMIR POR SVP</a:t>
            </a:r>
          </a:p>
        </p:txBody>
      </p:sp>
      <p:sp>
        <p:nvSpPr>
          <p:cNvPr id="30793" name="Text Box 1085"/>
          <p:cNvSpPr txBox="1">
            <a:spLocks noChangeArrowheads="1"/>
          </p:cNvSpPr>
          <p:nvPr/>
        </p:nvSpPr>
        <p:spPr bwMode="auto">
          <a:xfrm>
            <a:off x="1479358" y="3672063"/>
            <a:ext cx="2094884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000" dirty="0"/>
              <a:t>SERVICIOS</a:t>
            </a:r>
            <a:endParaRPr lang="es-ES_tradnl" sz="700" dirty="0"/>
          </a:p>
        </p:txBody>
      </p:sp>
      <p:sp>
        <p:nvSpPr>
          <p:cNvPr id="30794" name="Text Box 1085"/>
          <p:cNvSpPr txBox="1">
            <a:spLocks noChangeArrowheads="1"/>
          </p:cNvSpPr>
          <p:nvPr/>
        </p:nvSpPr>
        <p:spPr bwMode="auto">
          <a:xfrm>
            <a:off x="1479367" y="3826871"/>
            <a:ext cx="2094884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000" dirty="0"/>
              <a:t>PAGOS</a:t>
            </a:r>
            <a:endParaRPr lang="es-ES_tradnl" sz="700" dirty="0"/>
          </a:p>
        </p:txBody>
      </p:sp>
      <p:sp>
        <p:nvSpPr>
          <p:cNvPr id="104" name="Line 1070"/>
          <p:cNvSpPr>
            <a:spLocks noChangeShapeType="1"/>
          </p:cNvSpPr>
          <p:nvPr/>
        </p:nvSpPr>
        <p:spPr bwMode="auto">
          <a:xfrm>
            <a:off x="5945188" y="3887789"/>
            <a:ext cx="1527114" cy="1053774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square" anchor="ctr">
            <a:spAutoFit/>
          </a:bodyPr>
          <a:lstStyle/>
          <a:p>
            <a:endParaRPr lang="ca-ES"/>
          </a:p>
        </p:txBody>
      </p:sp>
      <p:sp>
        <p:nvSpPr>
          <p:cNvPr id="106" name="Text Box 1085"/>
          <p:cNvSpPr txBox="1">
            <a:spLocks noChangeArrowheads="1"/>
          </p:cNvSpPr>
          <p:nvPr/>
        </p:nvSpPr>
        <p:spPr bwMode="auto">
          <a:xfrm rot="2033372">
            <a:off x="5591175" y="4317129"/>
            <a:ext cx="2093913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000" dirty="0"/>
              <a:t>HONORARIOS</a:t>
            </a:r>
          </a:p>
        </p:txBody>
      </p:sp>
      <p:sp>
        <p:nvSpPr>
          <p:cNvPr id="107" name="Text Box 1085"/>
          <p:cNvSpPr txBox="1">
            <a:spLocks noChangeArrowheads="1"/>
          </p:cNvSpPr>
          <p:nvPr/>
        </p:nvSpPr>
        <p:spPr bwMode="auto">
          <a:xfrm rot="2085772">
            <a:off x="5844664" y="4181949"/>
            <a:ext cx="2093913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000" dirty="0"/>
              <a:t>PROYECTO</a:t>
            </a:r>
            <a:endParaRPr lang="es-ES_tradnl" sz="600" dirty="0"/>
          </a:p>
        </p:txBody>
      </p:sp>
      <p:grpSp>
        <p:nvGrpSpPr>
          <p:cNvPr id="3" name="72 Grupo"/>
          <p:cNvGrpSpPr>
            <a:grpSpLocks/>
          </p:cNvGrpSpPr>
          <p:nvPr/>
        </p:nvGrpSpPr>
        <p:grpSpPr bwMode="auto">
          <a:xfrm>
            <a:off x="5494339" y="2198044"/>
            <a:ext cx="3403600" cy="1389707"/>
            <a:chOff x="5494127" y="2197434"/>
            <a:chExt cx="3404481" cy="1390226"/>
          </a:xfrm>
        </p:grpSpPr>
        <p:grpSp>
          <p:nvGrpSpPr>
            <p:cNvPr id="4" name="70 Grupo"/>
            <p:cNvGrpSpPr>
              <a:grpSpLocks/>
            </p:cNvGrpSpPr>
            <p:nvPr/>
          </p:nvGrpSpPr>
          <p:grpSpPr bwMode="auto">
            <a:xfrm>
              <a:off x="7035946" y="2197434"/>
              <a:ext cx="1862662" cy="1226485"/>
              <a:chOff x="7035946" y="2197434"/>
              <a:chExt cx="1862662" cy="1226485"/>
            </a:xfrm>
          </p:grpSpPr>
          <p:sp>
            <p:nvSpPr>
              <p:cNvPr id="30775" name="Line 1055"/>
              <p:cNvSpPr>
                <a:spLocks noChangeShapeType="1"/>
              </p:cNvSpPr>
              <p:nvPr/>
            </p:nvSpPr>
            <p:spPr bwMode="auto">
              <a:xfrm flipH="1">
                <a:off x="7036450" y="2310772"/>
                <a:ext cx="0" cy="75089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ca-ES"/>
              </a:p>
            </p:txBody>
          </p:sp>
          <p:sp>
            <p:nvSpPr>
              <p:cNvPr id="30776" name="Line 1058"/>
              <p:cNvSpPr>
                <a:spLocks noChangeShapeType="1"/>
              </p:cNvSpPr>
              <p:nvPr/>
            </p:nvSpPr>
            <p:spPr bwMode="auto">
              <a:xfrm flipH="1">
                <a:off x="7036450" y="3061667"/>
                <a:ext cx="43615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anchor="ctr">
                <a:spAutoFit/>
              </a:bodyPr>
              <a:lstStyle/>
              <a:p>
                <a:endParaRPr lang="ca-ES"/>
              </a:p>
            </p:txBody>
          </p:sp>
          <p:sp>
            <p:nvSpPr>
              <p:cNvPr id="30777" name="Text Box 1061"/>
              <p:cNvSpPr txBox="1">
                <a:spLocks noChangeArrowheads="1"/>
              </p:cNvSpPr>
              <p:nvPr/>
            </p:nvSpPr>
            <p:spPr bwMode="auto">
              <a:xfrm>
                <a:off x="7744875" y="2197434"/>
                <a:ext cx="1148273" cy="226676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square" lIns="36000" tIns="36000" rIns="36000" bIns="36000">
                <a:spAutoFit/>
              </a:bodyPr>
              <a:lstStyle/>
              <a:p>
                <a:pPr algn="ctr"/>
                <a:r>
                  <a:rPr lang="es-ES_tradnl" sz="950" b="1" dirty="0"/>
                  <a:t>ASESOR FINANCIERO</a:t>
                </a:r>
              </a:p>
            </p:txBody>
          </p:sp>
          <p:sp>
            <p:nvSpPr>
              <p:cNvPr id="30778" name="Text Box 1062"/>
              <p:cNvSpPr txBox="1">
                <a:spLocks noChangeArrowheads="1"/>
              </p:cNvSpPr>
              <p:nvPr/>
            </p:nvSpPr>
            <p:spPr bwMode="auto">
              <a:xfrm>
                <a:off x="7749937" y="2535915"/>
                <a:ext cx="980572" cy="226676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000" tIns="36000" rIns="36000" bIns="36000">
                <a:spAutoFit/>
              </a:bodyPr>
              <a:lstStyle/>
              <a:p>
                <a:pPr algn="ctr"/>
                <a:r>
                  <a:rPr lang="es-ES_tradnl" sz="950" b="1" dirty="0"/>
                  <a:t>ASESOR LEGAL</a:t>
                </a:r>
              </a:p>
            </p:txBody>
          </p:sp>
          <p:sp>
            <p:nvSpPr>
              <p:cNvPr id="30779" name="Text Box 1066"/>
              <p:cNvSpPr txBox="1">
                <a:spLocks noChangeArrowheads="1"/>
              </p:cNvSpPr>
              <p:nvPr/>
            </p:nvSpPr>
            <p:spPr bwMode="auto">
              <a:xfrm>
                <a:off x="7472603" y="2889351"/>
                <a:ext cx="1426005" cy="534568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000" tIns="36000" rIns="36000" bIns="36000">
                <a:spAutoFit/>
              </a:bodyPr>
              <a:lstStyle/>
              <a:p>
                <a:pPr algn="ctr"/>
                <a:r>
                  <a:rPr lang="es-ES_tradnl" sz="1000" b="1" dirty="0"/>
                  <a:t>OTROS ASESORES (ESTUDIOS DE TRÁFICO,  MERCADO, ETC.)</a:t>
                </a:r>
              </a:p>
            </p:txBody>
          </p:sp>
          <p:sp>
            <p:nvSpPr>
              <p:cNvPr id="30780" name="Line 1058"/>
              <p:cNvSpPr>
                <a:spLocks noChangeShapeType="1"/>
              </p:cNvSpPr>
              <p:nvPr/>
            </p:nvSpPr>
            <p:spPr bwMode="auto">
              <a:xfrm flipH="1">
                <a:off x="7035946" y="2610739"/>
                <a:ext cx="65413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anchor="ctr">
                <a:spAutoFit/>
              </a:bodyPr>
              <a:lstStyle/>
              <a:p>
                <a:endParaRPr lang="ca-ES"/>
              </a:p>
            </p:txBody>
          </p:sp>
          <p:sp>
            <p:nvSpPr>
              <p:cNvPr id="30781" name="Line 1058"/>
              <p:cNvSpPr>
                <a:spLocks noChangeShapeType="1"/>
              </p:cNvSpPr>
              <p:nvPr/>
            </p:nvSpPr>
            <p:spPr bwMode="auto">
              <a:xfrm flipH="1">
                <a:off x="7035946" y="2310148"/>
                <a:ext cx="65413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anchor="ctr">
                <a:spAutoFit/>
              </a:bodyPr>
              <a:lstStyle/>
              <a:p>
                <a:endParaRPr lang="ca-ES"/>
              </a:p>
            </p:txBody>
          </p:sp>
        </p:grpSp>
        <p:sp>
          <p:nvSpPr>
            <p:cNvPr id="30771" name="Line 1070"/>
            <p:cNvSpPr>
              <a:spLocks noChangeShapeType="1"/>
            </p:cNvSpPr>
            <p:nvPr/>
          </p:nvSpPr>
          <p:spPr bwMode="auto">
            <a:xfrm flipH="1">
              <a:off x="5836698" y="2760803"/>
              <a:ext cx="1111540" cy="82685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square" anchor="ctr">
              <a:spAutoFit/>
            </a:bodyPr>
            <a:lstStyle/>
            <a:p>
              <a:endParaRPr lang="ca-ES"/>
            </a:p>
          </p:txBody>
        </p:sp>
        <p:sp>
          <p:nvSpPr>
            <p:cNvPr id="30772" name="Line 1070"/>
            <p:cNvSpPr>
              <a:spLocks noChangeShapeType="1"/>
            </p:cNvSpPr>
            <p:nvPr/>
          </p:nvSpPr>
          <p:spPr bwMode="auto">
            <a:xfrm flipV="1">
              <a:off x="5727676" y="2670497"/>
              <a:ext cx="1220562" cy="9171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square" anchor="ctr">
              <a:spAutoFit/>
            </a:bodyPr>
            <a:lstStyle/>
            <a:p>
              <a:endParaRPr lang="ca-ES"/>
            </a:p>
          </p:txBody>
        </p:sp>
        <p:sp>
          <p:nvSpPr>
            <p:cNvPr id="30773" name="Text Box 1085"/>
            <p:cNvSpPr txBox="1">
              <a:spLocks noChangeArrowheads="1"/>
            </p:cNvSpPr>
            <p:nvPr/>
          </p:nvSpPr>
          <p:spPr bwMode="auto">
            <a:xfrm rot="19400072">
              <a:off x="5494127" y="3025619"/>
              <a:ext cx="1443934" cy="2463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_tradnl" sz="1000" dirty="0"/>
                <a:t>HONORARIOS</a:t>
              </a:r>
            </a:p>
          </p:txBody>
        </p:sp>
        <p:sp>
          <p:nvSpPr>
            <p:cNvPr id="30774" name="Text Box 1085"/>
            <p:cNvSpPr txBox="1">
              <a:spLocks noChangeArrowheads="1"/>
            </p:cNvSpPr>
            <p:nvPr/>
          </p:nvSpPr>
          <p:spPr bwMode="auto">
            <a:xfrm rot="19365565">
              <a:off x="5706556" y="3123535"/>
              <a:ext cx="1443934" cy="2463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_tradnl" sz="1000" dirty="0"/>
                <a:t>ASESORAMIENTOS</a:t>
              </a:r>
              <a:endParaRPr lang="es-ES_tradnl" sz="600" dirty="0"/>
            </a:p>
          </p:txBody>
        </p:sp>
      </p:grpSp>
      <p:grpSp>
        <p:nvGrpSpPr>
          <p:cNvPr id="5" name="71 Grupo"/>
          <p:cNvGrpSpPr>
            <a:grpSpLocks/>
          </p:cNvGrpSpPr>
          <p:nvPr/>
        </p:nvGrpSpPr>
        <p:grpSpPr bwMode="auto">
          <a:xfrm>
            <a:off x="3536949" y="3917708"/>
            <a:ext cx="5279491" cy="2774331"/>
            <a:chOff x="3537561" y="3917443"/>
            <a:chExt cx="5278839" cy="2773985"/>
          </a:xfrm>
        </p:grpSpPr>
        <p:sp>
          <p:nvSpPr>
            <p:cNvPr id="30751" name="Line 1053"/>
            <p:cNvSpPr>
              <a:spLocks noChangeShapeType="1"/>
            </p:cNvSpPr>
            <p:nvPr/>
          </p:nvSpPr>
          <p:spPr bwMode="auto">
            <a:xfrm flipH="1" flipV="1">
              <a:off x="6447691" y="5580184"/>
              <a:ext cx="1292481" cy="4410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ca-ES"/>
            </a:p>
          </p:txBody>
        </p:sp>
        <p:sp>
          <p:nvSpPr>
            <p:cNvPr id="30752" name="Oval 1080"/>
            <p:cNvSpPr>
              <a:spLocks noChangeArrowheads="1"/>
            </p:cNvSpPr>
            <p:nvPr/>
          </p:nvSpPr>
          <p:spPr bwMode="auto">
            <a:xfrm>
              <a:off x="3537561" y="6156468"/>
              <a:ext cx="1262061" cy="534960"/>
            </a:xfrm>
            <a:prstGeom prst="ellips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36000" tIns="36000" rIns="36000" bIns="36000" anchor="ctr">
              <a:spAutoFit/>
            </a:bodyPr>
            <a:lstStyle/>
            <a:p>
              <a:pPr algn="ctr"/>
              <a:r>
                <a:rPr lang="es-ES_tradnl" sz="1000" dirty="0"/>
                <a:t>CONTRATOS DE SEGUROS</a:t>
              </a:r>
            </a:p>
          </p:txBody>
        </p:sp>
        <p:sp>
          <p:nvSpPr>
            <p:cNvPr id="30753" name="Line 1081"/>
            <p:cNvSpPr>
              <a:spLocks noChangeShapeType="1"/>
            </p:cNvSpPr>
            <p:nvPr/>
          </p:nvSpPr>
          <p:spPr bwMode="auto">
            <a:xfrm flipH="1">
              <a:off x="3966848" y="4135414"/>
              <a:ext cx="757012" cy="126429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square" anchor="ctr">
              <a:spAutoFit/>
            </a:bodyPr>
            <a:lstStyle/>
            <a:p>
              <a:endParaRPr lang="ca-ES"/>
            </a:p>
          </p:txBody>
        </p:sp>
        <p:sp>
          <p:nvSpPr>
            <p:cNvPr id="30754" name="Line 1082"/>
            <p:cNvSpPr>
              <a:spLocks noChangeShapeType="1"/>
            </p:cNvSpPr>
            <p:nvPr/>
          </p:nvSpPr>
          <p:spPr bwMode="auto">
            <a:xfrm flipV="1">
              <a:off x="4168592" y="4087841"/>
              <a:ext cx="700513" cy="12418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square" anchor="ctr">
              <a:spAutoFit/>
            </a:bodyPr>
            <a:lstStyle/>
            <a:p>
              <a:endParaRPr lang="ca-ES"/>
            </a:p>
          </p:txBody>
        </p:sp>
        <p:sp>
          <p:nvSpPr>
            <p:cNvPr id="30755" name="Line 1083"/>
            <p:cNvSpPr>
              <a:spLocks noChangeShapeType="1"/>
            </p:cNvSpPr>
            <p:nvPr/>
          </p:nvSpPr>
          <p:spPr bwMode="auto">
            <a:xfrm>
              <a:off x="4165174" y="5868867"/>
              <a:ext cx="0" cy="2201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ca-ES"/>
            </a:p>
          </p:txBody>
        </p:sp>
        <p:sp>
          <p:nvSpPr>
            <p:cNvPr id="30756" name="Text Box 1084"/>
            <p:cNvSpPr txBox="1">
              <a:spLocks noChangeArrowheads="1"/>
            </p:cNvSpPr>
            <p:nvPr/>
          </p:nvSpPr>
          <p:spPr bwMode="auto">
            <a:xfrm>
              <a:off x="3655704" y="5420273"/>
              <a:ext cx="938812" cy="380433"/>
            </a:xfrm>
            <a:prstGeom prst="rect">
              <a:avLst/>
            </a:prstGeom>
            <a:solidFill>
              <a:srgbClr val="00206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pPr algn="ctr"/>
              <a:r>
                <a:rPr lang="es-ES_tradnl" sz="1000" b="1" dirty="0">
                  <a:solidFill>
                    <a:schemeClr val="bg1"/>
                  </a:solidFill>
                </a:rPr>
                <a:t>COMPAÑÍAS</a:t>
              </a:r>
              <a:r>
                <a:rPr lang="es-ES_tradnl" sz="1000" b="1" dirty="0"/>
                <a:t> </a:t>
              </a:r>
              <a:r>
                <a:rPr lang="es-ES_tradnl" sz="1000" b="1" dirty="0">
                  <a:solidFill>
                    <a:schemeClr val="bg1"/>
                  </a:solidFill>
                </a:rPr>
                <a:t>DE</a:t>
              </a:r>
              <a:r>
                <a:rPr lang="es-ES_tradnl" sz="1000" b="1" dirty="0"/>
                <a:t> </a:t>
              </a:r>
              <a:r>
                <a:rPr lang="es-ES_tradnl" sz="1000" b="1" dirty="0">
                  <a:solidFill>
                    <a:schemeClr val="bg1"/>
                  </a:solidFill>
                </a:rPr>
                <a:t>SEGUROS</a:t>
              </a:r>
            </a:p>
          </p:txBody>
        </p:sp>
        <p:sp>
          <p:nvSpPr>
            <p:cNvPr id="6203" name="Text Box 1085"/>
            <p:cNvSpPr txBox="1">
              <a:spLocks noChangeArrowheads="1"/>
            </p:cNvSpPr>
            <p:nvPr/>
          </p:nvSpPr>
          <p:spPr bwMode="auto">
            <a:xfrm rot="18012056">
              <a:off x="3517920" y="4508877"/>
              <a:ext cx="1444445" cy="2615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_tradnl" sz="1050" dirty="0">
                  <a:latin typeface="Arial" charset="0"/>
                </a:rPr>
                <a:t>PRIMA</a:t>
              </a:r>
              <a:r>
                <a:rPr lang="es-ES_tradnl" sz="1100" dirty="0">
                  <a:latin typeface="Arial" charset="0"/>
                </a:rPr>
                <a:t> </a:t>
              </a:r>
              <a:r>
                <a:rPr lang="es-ES_tradnl" sz="1000" dirty="0">
                  <a:latin typeface="Arial" charset="0"/>
                </a:rPr>
                <a:t>SEGUROS</a:t>
              </a:r>
              <a:endParaRPr lang="es-ES_tradnl" sz="1400" dirty="0">
                <a:latin typeface="Arial" charset="0"/>
              </a:endParaRPr>
            </a:p>
          </p:txBody>
        </p:sp>
        <p:sp>
          <p:nvSpPr>
            <p:cNvPr id="30758" name="Text Box 1086"/>
            <p:cNvSpPr txBox="1">
              <a:spLocks noChangeArrowheads="1"/>
            </p:cNvSpPr>
            <p:nvPr/>
          </p:nvSpPr>
          <p:spPr bwMode="auto">
            <a:xfrm rot="18032683">
              <a:off x="3776695" y="4667220"/>
              <a:ext cx="1689002" cy="2461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_tradnl" sz="1000" dirty="0"/>
                <a:t>COBERTURA DE RIESGOS</a:t>
              </a:r>
            </a:p>
          </p:txBody>
        </p:sp>
        <p:sp>
          <p:nvSpPr>
            <p:cNvPr id="30759" name="Oval 1114"/>
            <p:cNvSpPr>
              <a:spLocks noChangeArrowheads="1"/>
            </p:cNvSpPr>
            <p:nvPr/>
          </p:nvSpPr>
          <p:spPr bwMode="auto">
            <a:xfrm>
              <a:off x="5335289" y="6156467"/>
              <a:ext cx="1009958" cy="534960"/>
            </a:xfrm>
            <a:prstGeom prst="ellips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36000" tIns="36000" rIns="36000" bIns="36000" anchor="ctr">
              <a:spAutoFit/>
            </a:bodyPr>
            <a:lstStyle/>
            <a:p>
              <a:pPr algn="ctr"/>
              <a:r>
                <a:rPr lang="es-ES_tradnl" sz="1000" dirty="0"/>
                <a:t>CONTRATO DE CRÉDITO</a:t>
              </a:r>
            </a:p>
          </p:txBody>
        </p:sp>
        <p:sp>
          <p:nvSpPr>
            <p:cNvPr id="30760" name="Line 1115"/>
            <p:cNvSpPr>
              <a:spLocks noChangeShapeType="1"/>
            </p:cNvSpPr>
            <p:nvPr/>
          </p:nvSpPr>
          <p:spPr bwMode="auto">
            <a:xfrm>
              <a:off x="5148064" y="4077073"/>
              <a:ext cx="648072" cy="122413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ca-ES"/>
            </a:p>
          </p:txBody>
        </p:sp>
        <p:sp>
          <p:nvSpPr>
            <p:cNvPr id="30761" name="Line 1116"/>
            <p:cNvSpPr>
              <a:spLocks noChangeShapeType="1"/>
            </p:cNvSpPr>
            <p:nvPr/>
          </p:nvSpPr>
          <p:spPr bwMode="auto">
            <a:xfrm flipH="1" flipV="1">
              <a:off x="5220072" y="4080844"/>
              <a:ext cx="648072" cy="122036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ca-ES"/>
            </a:p>
          </p:txBody>
        </p:sp>
        <p:sp>
          <p:nvSpPr>
            <p:cNvPr id="30762" name="Text Box 1117"/>
            <p:cNvSpPr txBox="1">
              <a:spLocks noChangeArrowheads="1"/>
            </p:cNvSpPr>
            <p:nvPr/>
          </p:nvSpPr>
          <p:spPr bwMode="auto">
            <a:xfrm>
              <a:off x="5147973" y="5300893"/>
              <a:ext cx="1302273" cy="481874"/>
            </a:xfrm>
            <a:prstGeom prst="rect">
              <a:avLst/>
            </a:prstGeom>
            <a:solidFill>
              <a:srgbClr val="00206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/>
              <a:r>
                <a:rPr lang="es-ES_tradnl" sz="1000" b="1" dirty="0">
                  <a:solidFill>
                    <a:schemeClr val="bg1"/>
                  </a:solidFill>
                </a:rPr>
                <a:t>ENTIDADES FINANCIERAS (SINDICACIÓN)</a:t>
              </a:r>
            </a:p>
          </p:txBody>
        </p:sp>
        <p:sp>
          <p:nvSpPr>
            <p:cNvPr id="30763" name="Text Box 1118"/>
            <p:cNvSpPr txBox="1">
              <a:spLocks noChangeArrowheads="1"/>
            </p:cNvSpPr>
            <p:nvPr/>
          </p:nvSpPr>
          <p:spPr bwMode="auto">
            <a:xfrm rot="3793873">
              <a:off x="4831620" y="4610038"/>
              <a:ext cx="1114395" cy="2461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_tradnl" sz="1000" dirty="0"/>
                <a:t>INTERESES</a:t>
              </a:r>
            </a:p>
          </p:txBody>
        </p:sp>
        <p:sp>
          <p:nvSpPr>
            <p:cNvPr id="30764" name="Text Box 1119"/>
            <p:cNvSpPr txBox="1">
              <a:spLocks noChangeArrowheads="1"/>
            </p:cNvSpPr>
            <p:nvPr/>
          </p:nvSpPr>
          <p:spPr bwMode="auto">
            <a:xfrm rot="3769957">
              <a:off x="5214298" y="4439635"/>
              <a:ext cx="1007483" cy="40006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_tradnl" sz="1000" dirty="0"/>
                <a:t>DEUDA PRINCIPAL</a:t>
              </a:r>
            </a:p>
          </p:txBody>
        </p:sp>
        <p:sp>
          <p:nvSpPr>
            <p:cNvPr id="30765" name="Line 1083"/>
            <p:cNvSpPr>
              <a:spLocks noChangeShapeType="1"/>
            </p:cNvSpPr>
            <p:nvPr/>
          </p:nvSpPr>
          <p:spPr bwMode="auto">
            <a:xfrm>
              <a:off x="5854532" y="5868867"/>
              <a:ext cx="0" cy="2201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square" anchor="ctr">
              <a:spAutoFit/>
            </a:bodyPr>
            <a:lstStyle/>
            <a:p>
              <a:endParaRPr lang="ca-ES"/>
            </a:p>
          </p:txBody>
        </p:sp>
        <p:sp>
          <p:nvSpPr>
            <p:cNvPr id="30766" name="Text Box 1061"/>
            <p:cNvSpPr txBox="1">
              <a:spLocks noChangeArrowheads="1"/>
            </p:cNvSpPr>
            <p:nvPr/>
          </p:nvSpPr>
          <p:spPr bwMode="auto">
            <a:xfrm>
              <a:off x="7804895" y="5881083"/>
              <a:ext cx="1011505" cy="380433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pPr algn="ctr"/>
              <a:r>
                <a:rPr lang="es-ES_tradnl" sz="1000" b="1" dirty="0"/>
                <a:t>ASESOR TÉCNICO</a:t>
              </a:r>
            </a:p>
            <a:p>
              <a:pPr algn="ctr"/>
              <a:r>
                <a:rPr lang="es-ES_tradnl" sz="1000" b="1" dirty="0"/>
                <a:t>DEL BANCO</a:t>
              </a:r>
            </a:p>
          </p:txBody>
        </p:sp>
        <p:sp>
          <p:nvSpPr>
            <p:cNvPr id="30767" name="Text Box 1085"/>
            <p:cNvSpPr txBox="1">
              <a:spLocks noChangeArrowheads="1"/>
            </p:cNvSpPr>
            <p:nvPr/>
          </p:nvSpPr>
          <p:spPr bwMode="auto">
            <a:xfrm rot="1101359">
              <a:off x="6080636" y="5436734"/>
              <a:ext cx="2094823" cy="4000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_tradnl" sz="1000" dirty="0"/>
                <a:t>INFORME</a:t>
              </a:r>
            </a:p>
            <a:p>
              <a:pPr algn="ctr"/>
              <a:r>
                <a:rPr lang="es-ES_tradnl" sz="1000" dirty="0"/>
                <a:t>TÉCNICO</a:t>
              </a:r>
            </a:p>
          </p:txBody>
        </p:sp>
        <p:sp>
          <p:nvSpPr>
            <p:cNvPr id="30768" name="Line 1070"/>
            <p:cNvSpPr>
              <a:spLocks noChangeShapeType="1"/>
            </p:cNvSpPr>
            <p:nvPr/>
          </p:nvSpPr>
          <p:spPr bwMode="auto">
            <a:xfrm>
              <a:off x="5652120" y="4077072"/>
              <a:ext cx="2592287" cy="172819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ca-ES"/>
            </a:p>
          </p:txBody>
        </p:sp>
        <p:sp>
          <p:nvSpPr>
            <p:cNvPr id="30769" name="Text Box 1085"/>
            <p:cNvSpPr txBox="1">
              <a:spLocks noChangeArrowheads="1"/>
            </p:cNvSpPr>
            <p:nvPr/>
          </p:nvSpPr>
          <p:spPr bwMode="auto">
            <a:xfrm rot="2026003">
              <a:off x="5835441" y="4894131"/>
              <a:ext cx="2094823" cy="246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_tradnl" sz="1000" dirty="0"/>
                <a:t>HONORARIOS</a:t>
              </a:r>
            </a:p>
          </p:txBody>
        </p:sp>
      </p:grpSp>
      <p:sp>
        <p:nvSpPr>
          <p:cNvPr id="71" name="Rectangle 1"/>
          <p:cNvSpPr>
            <a:spLocks noChangeArrowheads="1"/>
          </p:cNvSpPr>
          <p:nvPr/>
        </p:nvSpPr>
        <p:spPr bwMode="auto">
          <a:xfrm>
            <a:off x="602256" y="908720"/>
            <a:ext cx="81475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numCol="1" spcCol="180000" anchor="ctr">
            <a:spAutoFit/>
          </a:bodyPr>
          <a:lstStyle/>
          <a:p>
            <a:pPr algn="just" eaLnBrk="0" hangingPunct="0">
              <a:lnSpc>
                <a:spcPct val="200000"/>
              </a:lnSpc>
              <a:defRPr/>
            </a:pPr>
            <a:r>
              <a:rPr lang="es-ES" sz="24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Paciencia con compañeros, socios, bancos, AAPP, …</a:t>
            </a:r>
          </a:p>
        </p:txBody>
      </p:sp>
      <p:sp>
        <p:nvSpPr>
          <p:cNvPr id="72" name="3 CuadroTexto"/>
          <p:cNvSpPr txBox="1">
            <a:spLocks noChangeArrowheads="1"/>
          </p:cNvSpPr>
          <p:nvPr/>
        </p:nvSpPr>
        <p:spPr bwMode="auto">
          <a:xfrm>
            <a:off x="467545" y="188640"/>
            <a:ext cx="849694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rgbClr val="002060"/>
                </a:solidFill>
                <a:latin typeface="Calibri" charset="0"/>
              </a:rPr>
              <a:t>ACTORES EN UNA CPP</a:t>
            </a:r>
          </a:p>
        </p:txBody>
      </p:sp>
      <p:sp>
        <p:nvSpPr>
          <p:cNvPr id="68" name="67 Rectángulo"/>
          <p:cNvSpPr/>
          <p:nvPr/>
        </p:nvSpPr>
        <p:spPr>
          <a:xfrm>
            <a:off x="179512" y="116632"/>
            <a:ext cx="8784976" cy="6624736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0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0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0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0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0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30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30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30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30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0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0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6218" grpId="0" animBg="1"/>
      <p:bldP spid="6191" grpId="0" animBg="1"/>
      <p:bldP spid="6192" grpId="0" animBg="1"/>
      <p:bldP spid="6193" grpId="0"/>
      <p:bldP spid="6194" grpId="0"/>
      <p:bldP spid="6195" grpId="0" animBg="1"/>
      <p:bldP spid="6196" grpId="0" animBg="1"/>
      <p:bldP spid="6197" grpId="0" animBg="1"/>
      <p:bldP spid="6182" grpId="0" animBg="1"/>
      <p:bldP spid="6183" grpId="0"/>
      <p:bldP spid="6166" grpId="0" animBg="1"/>
      <p:bldP spid="108" grpId="0" animBg="1"/>
      <p:bldP spid="30782" grpId="0" animBg="1"/>
      <p:bldP spid="30783" grpId="0" animBg="1"/>
      <p:bldP spid="30784" grpId="0" animBg="1"/>
      <p:bldP spid="30785" grpId="0" animBg="1"/>
      <p:bldP spid="30786" grpId="0" animBg="1"/>
      <p:bldP spid="30787" grpId="0" animBg="1"/>
      <p:bldP spid="30788" grpId="0" animBg="1"/>
      <p:bldP spid="30789" grpId="0"/>
      <p:bldP spid="30790" grpId="0"/>
      <p:bldP spid="30791" grpId="0" animBg="1"/>
      <p:bldP spid="30792" grpId="0"/>
      <p:bldP spid="30793" grpId="0"/>
      <p:bldP spid="30794" grpId="0"/>
      <p:bldP spid="104" grpId="0" animBg="1"/>
      <p:bldP spid="106" grpId="0"/>
      <p:bldP spid="10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0344" y="116632"/>
            <a:ext cx="8122096" cy="1143000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002060"/>
                </a:solidFill>
                <a:latin typeface="Calibri" charset="0"/>
                <a:ea typeface="+mn-ea"/>
                <a:cs typeface="+mn-cs"/>
              </a:rPr>
              <a:t>LA CPP EN EUROPA </a:t>
            </a:r>
            <a:r>
              <a:rPr lang="es-ES" b="1" dirty="0" smtClean="0">
                <a:solidFill>
                  <a:srgbClr val="002060"/>
                </a:solidFill>
                <a:latin typeface="Calibri" charset="0"/>
                <a:ea typeface="+mn-ea"/>
                <a:cs typeface="+mn-cs"/>
              </a:rPr>
              <a:t>2007-2016</a:t>
            </a:r>
            <a:endParaRPr lang="es-ES" b="1" dirty="0">
              <a:solidFill>
                <a:srgbClr val="002060"/>
              </a:solidFill>
              <a:latin typeface="Calibri" charset="0"/>
              <a:ea typeface="+mn-ea"/>
              <a:cs typeface="+mn-cs"/>
            </a:endParaRPr>
          </a:p>
        </p:txBody>
      </p:sp>
      <p:sp>
        <p:nvSpPr>
          <p:cNvPr id="12" name="1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pPr>
              <a:buNone/>
            </a:pPr>
            <a:endParaRPr lang="es-ES" sz="2000" dirty="0" smtClean="0">
              <a:solidFill>
                <a:srgbClr val="002060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513" t="18051" r="21027" b="11751"/>
          <a:stretch>
            <a:fillRect/>
          </a:stretch>
        </p:blipFill>
        <p:spPr bwMode="auto">
          <a:xfrm>
            <a:off x="700027" y="1363680"/>
            <a:ext cx="7832413" cy="41535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611560" y="5877272"/>
            <a:ext cx="2868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  <a:latin typeface="Aparajita" pitchFamily="34" charset="0"/>
                <a:cs typeface="Aparajita" pitchFamily="34" charset="0"/>
              </a:rPr>
              <a:t>Fuente: </a:t>
            </a:r>
            <a:r>
              <a:rPr lang="es-ES" dirty="0" err="1" smtClean="0">
                <a:solidFill>
                  <a:srgbClr val="002060"/>
                </a:solidFill>
                <a:latin typeface="Aparajita" pitchFamily="34" charset="0"/>
                <a:cs typeface="Aparajita" pitchFamily="34" charset="0"/>
              </a:rPr>
              <a:t>Market</a:t>
            </a:r>
            <a:r>
              <a:rPr lang="es-ES" dirty="0" smtClean="0">
                <a:solidFill>
                  <a:srgbClr val="00206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s-ES" dirty="0" err="1" smtClean="0">
                <a:solidFill>
                  <a:srgbClr val="002060"/>
                </a:solidFill>
                <a:latin typeface="Aparajita" pitchFamily="34" charset="0"/>
                <a:cs typeface="Aparajita" pitchFamily="34" charset="0"/>
              </a:rPr>
              <a:t>Update</a:t>
            </a:r>
            <a:r>
              <a:rPr lang="es-ES" dirty="0" smtClean="0">
                <a:solidFill>
                  <a:srgbClr val="002060"/>
                </a:solidFill>
                <a:latin typeface="Aparajita" pitchFamily="34" charset="0"/>
                <a:cs typeface="Aparajita" pitchFamily="34" charset="0"/>
              </a:rPr>
              <a:t> 2016, EPEC</a:t>
            </a:r>
          </a:p>
          <a:p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179512" y="116632"/>
            <a:ext cx="8784976" cy="655272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2492896"/>
            <a:ext cx="7725544" cy="3384376"/>
          </a:xfrm>
        </p:spPr>
        <p:txBody>
          <a:bodyPr>
            <a:normAutofit/>
          </a:bodyPr>
          <a:lstStyle/>
          <a:p>
            <a:r>
              <a:rPr lang="es-E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Planificación</a:t>
            </a:r>
          </a:p>
          <a:p>
            <a:r>
              <a:rPr lang="es-E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Proyectos</a:t>
            </a:r>
          </a:p>
          <a:p>
            <a:r>
              <a:rPr lang="es-E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Construcción</a:t>
            </a:r>
          </a:p>
          <a:p>
            <a:r>
              <a:rPr lang="es-E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Explotación</a:t>
            </a:r>
          </a:p>
          <a:p>
            <a:pPr lvl="1"/>
            <a:r>
              <a:rPr lang="es-E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Mantenimiento</a:t>
            </a:r>
          </a:p>
          <a:p>
            <a:pPr lvl="1"/>
            <a:r>
              <a:rPr lang="es-E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Calidad del servicio</a:t>
            </a:r>
            <a:endParaRPr lang="es-E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95536" y="404664"/>
            <a:ext cx="8352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>
                <a:solidFill>
                  <a:srgbClr val="002060"/>
                </a:solidFill>
              </a:rPr>
              <a:t>Las Administraciones deben velar por la adecuada dotación de infraestructuras que faciliten el crecimiento de la economía y contribuyan al Estado del Bienestar.</a:t>
            </a:r>
            <a:endParaRPr lang="es-E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3926" t="12379" r="37333" b="9813"/>
          <a:stretch>
            <a:fillRect/>
          </a:stretch>
        </p:blipFill>
        <p:spPr bwMode="auto">
          <a:xfrm>
            <a:off x="1835696" y="1124744"/>
            <a:ext cx="5328592" cy="4784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2 Rectángulo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54360" y="188640"/>
            <a:ext cx="8122096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LA CPP EN EUROPA 2012-2016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95536" y="6211669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  <a:latin typeface="Aparajita" pitchFamily="34" charset="0"/>
                <a:cs typeface="Aparajita" pitchFamily="34" charset="0"/>
              </a:rPr>
              <a:t>Fuente: </a:t>
            </a:r>
            <a:r>
              <a:rPr lang="es-ES" dirty="0" err="1" smtClean="0">
                <a:solidFill>
                  <a:srgbClr val="002060"/>
                </a:solidFill>
                <a:latin typeface="Aparajita" pitchFamily="34" charset="0"/>
                <a:cs typeface="Aparajita" pitchFamily="34" charset="0"/>
              </a:rPr>
              <a:t>Market</a:t>
            </a:r>
            <a:r>
              <a:rPr lang="es-ES" dirty="0" smtClean="0">
                <a:solidFill>
                  <a:srgbClr val="00206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s-ES" dirty="0" err="1" smtClean="0">
                <a:solidFill>
                  <a:srgbClr val="002060"/>
                </a:solidFill>
                <a:latin typeface="Aparajita" pitchFamily="34" charset="0"/>
                <a:cs typeface="Aparajita" pitchFamily="34" charset="0"/>
              </a:rPr>
              <a:t>Update</a:t>
            </a:r>
            <a:r>
              <a:rPr lang="es-ES" dirty="0" smtClean="0">
                <a:solidFill>
                  <a:srgbClr val="002060"/>
                </a:solidFill>
                <a:latin typeface="Aparajita" pitchFamily="34" charset="0"/>
                <a:cs typeface="Aparajita" pitchFamily="34" charset="0"/>
              </a:rPr>
              <a:t> 2016, EPEC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545" t="12487" r="21818" b="15959"/>
          <a:stretch>
            <a:fillRect/>
          </a:stretch>
        </p:blipFill>
        <p:spPr bwMode="auto">
          <a:xfrm>
            <a:off x="467544" y="1340768"/>
            <a:ext cx="8167832" cy="4464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2 Rectángulo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54360" y="188640"/>
            <a:ext cx="8122096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LA CPP EN EUROPA 2012-2016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95536" y="6211669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  <a:latin typeface="Aparajita" pitchFamily="34" charset="0"/>
                <a:cs typeface="Aparajita" pitchFamily="34" charset="0"/>
              </a:rPr>
              <a:t>Fuente: </a:t>
            </a:r>
            <a:r>
              <a:rPr lang="es-ES" dirty="0" err="1" smtClean="0">
                <a:solidFill>
                  <a:srgbClr val="002060"/>
                </a:solidFill>
                <a:latin typeface="Aparajita" pitchFamily="34" charset="0"/>
                <a:cs typeface="Aparajita" pitchFamily="34" charset="0"/>
              </a:rPr>
              <a:t>Market</a:t>
            </a:r>
            <a:r>
              <a:rPr lang="es-ES" dirty="0" smtClean="0">
                <a:solidFill>
                  <a:srgbClr val="00206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s-ES" dirty="0" err="1" smtClean="0">
                <a:solidFill>
                  <a:srgbClr val="002060"/>
                </a:solidFill>
                <a:latin typeface="Aparajita" pitchFamily="34" charset="0"/>
                <a:cs typeface="Aparajita" pitchFamily="34" charset="0"/>
              </a:rPr>
              <a:t>Update</a:t>
            </a:r>
            <a:r>
              <a:rPr lang="es-ES" dirty="0" smtClean="0">
                <a:solidFill>
                  <a:srgbClr val="002060"/>
                </a:solidFill>
                <a:latin typeface="Aparajita" pitchFamily="34" charset="0"/>
                <a:cs typeface="Aparajita" pitchFamily="34" charset="0"/>
              </a:rPr>
              <a:t> 2016, EPEC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69776"/>
            <a:ext cx="8784976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002060"/>
                </a:solidFill>
                <a:latin typeface="Calibri" charset="0"/>
                <a:ea typeface="+mn-ea"/>
                <a:cs typeface="+mn-cs"/>
              </a:rPr>
              <a:t>EVOLUCIÓN DE LAS CONCESIONES EN ESPAÑA </a:t>
            </a:r>
            <a:r>
              <a:rPr lang="es-ES" sz="3600" b="1" dirty="0" smtClean="0">
                <a:solidFill>
                  <a:srgbClr val="002060"/>
                </a:solidFill>
                <a:latin typeface="Calibri" charset="0"/>
                <a:ea typeface="+mn-ea"/>
                <a:cs typeface="+mn-cs"/>
              </a:rPr>
              <a:t>2003-2016</a:t>
            </a:r>
            <a:endParaRPr lang="es-ES" sz="3600" b="1" dirty="0">
              <a:solidFill>
                <a:srgbClr val="002060"/>
              </a:solidFill>
              <a:latin typeface="Calibri" charset="0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704" t="28522" r="21296" b="11815"/>
          <a:stretch>
            <a:fillRect/>
          </a:stretch>
        </p:blipFill>
        <p:spPr bwMode="auto">
          <a:xfrm>
            <a:off x="395536" y="1779565"/>
            <a:ext cx="8352928" cy="37376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6 Rectángulo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323528" y="5949280"/>
            <a:ext cx="14838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solidFill>
                  <a:srgbClr val="002060"/>
                </a:solidFill>
              </a:rPr>
              <a:t>Fuente: </a:t>
            </a:r>
            <a:r>
              <a:rPr lang="es-ES" sz="1600" dirty="0" err="1" smtClean="0">
                <a:solidFill>
                  <a:srgbClr val="002060"/>
                </a:solidFill>
              </a:rPr>
              <a:t>Seopan</a:t>
            </a:r>
            <a:endParaRPr lang="es-ES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11560" y="1628800"/>
            <a:ext cx="806266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FORO INTERNACIONAL DEL AGUA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627784" y="3429000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rgbClr val="002060"/>
                </a:solidFill>
              </a:rPr>
              <a:t>¡MUCHAS GRACIAS!</a:t>
            </a:r>
          </a:p>
          <a:p>
            <a:pPr algn="ctr"/>
            <a:endParaRPr lang="es-ES" sz="2000" dirty="0" smtClean="0">
              <a:solidFill>
                <a:srgbClr val="002060"/>
              </a:solidFill>
            </a:endParaRPr>
          </a:p>
          <a:p>
            <a:pPr algn="ctr"/>
            <a:r>
              <a:rPr lang="es-ES" sz="2000" dirty="0" smtClean="0">
                <a:solidFill>
                  <a:srgbClr val="002060"/>
                </a:solidFill>
              </a:rPr>
              <a:t>JUAN MANUEL MANRIQUE GUAL</a:t>
            </a:r>
          </a:p>
          <a:p>
            <a:pPr algn="ctr"/>
            <a:r>
              <a:rPr lang="es-ES" sz="2000" dirty="0" smtClean="0">
                <a:solidFill>
                  <a:srgbClr val="002060"/>
                </a:solidFill>
              </a:rPr>
              <a:t>jmanrique@ciccp.es</a:t>
            </a:r>
            <a:endParaRPr lang="es-E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968552"/>
          </a:xfrm>
        </p:spPr>
        <p:txBody>
          <a:bodyPr/>
          <a:lstStyle/>
          <a:p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2627784" y="1164134"/>
            <a:ext cx="453650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Conocimiento del territorio</a:t>
            </a:r>
          </a:p>
          <a:p>
            <a:endParaRPr lang="es-ES" sz="2800" dirty="0" smtClean="0"/>
          </a:p>
          <a:p>
            <a:r>
              <a:rPr lang="es-ES" sz="2800" dirty="0" smtClean="0"/>
              <a:t>Estudios demanda</a:t>
            </a:r>
          </a:p>
          <a:p>
            <a:endParaRPr lang="es-ES" sz="2800" dirty="0" smtClean="0"/>
          </a:p>
          <a:p>
            <a:r>
              <a:rPr lang="es-ES" sz="2800" dirty="0" smtClean="0"/>
              <a:t>Diseño </a:t>
            </a:r>
          </a:p>
          <a:p>
            <a:endParaRPr lang="es-ES" sz="2800" dirty="0" smtClean="0"/>
          </a:p>
          <a:p>
            <a:r>
              <a:rPr lang="es-ES" sz="2800" dirty="0" smtClean="0"/>
              <a:t>Actuaciones necesarias</a:t>
            </a:r>
          </a:p>
          <a:p>
            <a:endParaRPr lang="es-ES" sz="2800" dirty="0" smtClean="0"/>
          </a:p>
          <a:p>
            <a:r>
              <a:rPr lang="es-ES" sz="2800" dirty="0" smtClean="0"/>
              <a:t>Modo de gestionar</a:t>
            </a:r>
          </a:p>
          <a:p>
            <a:endParaRPr lang="es-ES" sz="2800" dirty="0" smtClean="0"/>
          </a:p>
          <a:p>
            <a:r>
              <a:rPr lang="es-ES" sz="2800" dirty="0" smtClean="0"/>
              <a:t>Recursos necesarios </a:t>
            </a:r>
          </a:p>
          <a:p>
            <a:endParaRPr lang="es-ES" sz="2800" dirty="0" smtClean="0"/>
          </a:p>
          <a:p>
            <a:endParaRPr lang="es-ES" sz="28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5152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>
                <a:solidFill>
                  <a:srgbClr val="002060"/>
                </a:solidFill>
                <a:latin typeface="Calibri" charset="0"/>
              </a:rPr>
              <a:t>PLANIFICACIÓN </a:t>
            </a:r>
          </a:p>
        </p:txBody>
      </p:sp>
      <p:sp>
        <p:nvSpPr>
          <p:cNvPr id="8" name="7 Abrir llave"/>
          <p:cNvSpPr/>
          <p:nvPr/>
        </p:nvSpPr>
        <p:spPr>
          <a:xfrm>
            <a:off x="2051720" y="1268760"/>
            <a:ext cx="432048" cy="4608512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924712"/>
          </a:xfrm>
        </p:spPr>
        <p:txBody>
          <a:bodyPr>
            <a:noAutofit/>
          </a:bodyPr>
          <a:lstStyle/>
          <a:p>
            <a:r>
              <a:rPr lang="es-ES" sz="3000" b="1" dirty="0" smtClean="0">
                <a:solidFill>
                  <a:srgbClr val="002060"/>
                </a:solidFill>
                <a:cs typeface="Aparajita" pitchFamily="34" charset="0"/>
              </a:rPr>
              <a:t>SISTEMAS DE FINANCIACIÓN DE INFRAESTRUCTURAS</a:t>
            </a:r>
            <a:endParaRPr lang="es-ES" sz="3000" b="1" dirty="0">
              <a:solidFill>
                <a:srgbClr val="002060"/>
              </a:solidFill>
              <a:cs typeface="Aparajit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06896" y="2060849"/>
            <a:ext cx="5421288" cy="1584176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s-ES" sz="2000" dirty="0" smtClean="0">
                <a:cs typeface="Aparajita" pitchFamily="34" charset="0"/>
              </a:rPr>
              <a:t>Inversiones directas</a:t>
            </a:r>
          </a:p>
          <a:p>
            <a:pPr lvl="1">
              <a:buNone/>
            </a:pPr>
            <a:r>
              <a:rPr lang="es-ES" sz="2000" dirty="0" smtClean="0">
                <a:cs typeface="Aparajita" pitchFamily="34" charset="0"/>
              </a:rPr>
              <a:t>Abono total de precio al final de las obras</a:t>
            </a:r>
          </a:p>
          <a:p>
            <a:pPr lvl="1">
              <a:buNone/>
            </a:pPr>
            <a:r>
              <a:rPr lang="es-ES" sz="2000" dirty="0" smtClean="0">
                <a:cs typeface="Aparajita" pitchFamily="34" charset="0"/>
              </a:rPr>
              <a:t>Inversiones indirectas</a:t>
            </a:r>
          </a:p>
          <a:p>
            <a:pPr lvl="1">
              <a:buNone/>
            </a:pPr>
            <a:endParaRPr lang="es-ES" sz="2000" dirty="0" smtClean="0">
              <a:cs typeface="Aparajita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899592" y="1412776"/>
            <a:ext cx="5938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002060"/>
                </a:solidFill>
              </a:rPr>
              <a:t>Método tradicional. Partidas presupuestarias</a:t>
            </a:r>
            <a:endParaRPr lang="es-ES" sz="2400" b="1" dirty="0">
              <a:solidFill>
                <a:srgbClr val="00206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804846" y="4581128"/>
            <a:ext cx="57833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buNone/>
            </a:pPr>
            <a:r>
              <a:rPr lang="es-ES" sz="2000" dirty="0" smtClean="0">
                <a:cs typeface="Aparajita" pitchFamily="34" charset="0"/>
              </a:rPr>
              <a:t>Inversiones con pago diferido</a:t>
            </a:r>
          </a:p>
          <a:p>
            <a:pPr lvl="1">
              <a:buNone/>
            </a:pPr>
            <a:r>
              <a:rPr lang="es-ES" sz="2000" dirty="0" smtClean="0">
                <a:cs typeface="Aparajita" pitchFamily="34" charset="0"/>
              </a:rPr>
              <a:t>Inversiones con financiación extrapresupuestaria </a:t>
            </a:r>
          </a:p>
          <a:p>
            <a:endParaRPr lang="es-ES" sz="2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899592" y="3717032"/>
            <a:ext cx="4867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002060"/>
                </a:solidFill>
              </a:rPr>
              <a:t>Colaboración Público – Privada (CPP)</a:t>
            </a:r>
            <a:endParaRPr lang="es-ES" sz="2400" b="1" dirty="0">
              <a:solidFill>
                <a:srgbClr val="002060"/>
              </a:solidFill>
            </a:endParaRPr>
          </a:p>
        </p:txBody>
      </p:sp>
      <p:sp>
        <p:nvSpPr>
          <p:cNvPr id="13" name="12 Abrir llave"/>
          <p:cNvSpPr/>
          <p:nvPr/>
        </p:nvSpPr>
        <p:spPr>
          <a:xfrm>
            <a:off x="1121218" y="2132856"/>
            <a:ext cx="66406" cy="108012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Abrir llave"/>
          <p:cNvSpPr/>
          <p:nvPr/>
        </p:nvSpPr>
        <p:spPr>
          <a:xfrm>
            <a:off x="1141905" y="4581128"/>
            <a:ext cx="45719" cy="792088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CuadroTexto"/>
          <p:cNvSpPr txBox="1">
            <a:spLocks noChangeArrowheads="1"/>
          </p:cNvSpPr>
          <p:nvPr/>
        </p:nvSpPr>
        <p:spPr bwMode="auto">
          <a:xfrm>
            <a:off x="539552" y="332656"/>
            <a:ext cx="81369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002060"/>
                </a:solidFill>
                <a:latin typeface="Calibri" charset="0"/>
              </a:rPr>
              <a:t>PP/CONCESIONARIA</a:t>
            </a:r>
            <a:endParaRPr lang="es-ES" sz="4400" b="1" dirty="0">
              <a:solidFill>
                <a:srgbClr val="002060"/>
              </a:solidFill>
              <a:latin typeface="Calibri" charset="0"/>
            </a:endParaRPr>
          </a:p>
        </p:txBody>
      </p:sp>
      <p:sp>
        <p:nvSpPr>
          <p:cNvPr id="7" name="6 Forma libre"/>
          <p:cNvSpPr/>
          <p:nvPr/>
        </p:nvSpPr>
        <p:spPr>
          <a:xfrm>
            <a:off x="3587488" y="1702115"/>
            <a:ext cx="1706678" cy="853339"/>
          </a:xfrm>
          <a:custGeom>
            <a:avLst/>
            <a:gdLst>
              <a:gd name="connsiteX0" fmla="*/ 0 w 1706678"/>
              <a:gd name="connsiteY0" fmla="*/ 85334 h 853339"/>
              <a:gd name="connsiteX1" fmla="*/ 24994 w 1706678"/>
              <a:gd name="connsiteY1" fmla="*/ 24994 h 853339"/>
              <a:gd name="connsiteX2" fmla="*/ 85334 w 1706678"/>
              <a:gd name="connsiteY2" fmla="*/ 0 h 853339"/>
              <a:gd name="connsiteX3" fmla="*/ 1621344 w 1706678"/>
              <a:gd name="connsiteY3" fmla="*/ 0 h 853339"/>
              <a:gd name="connsiteX4" fmla="*/ 1681684 w 1706678"/>
              <a:gd name="connsiteY4" fmla="*/ 24994 h 853339"/>
              <a:gd name="connsiteX5" fmla="*/ 1706678 w 1706678"/>
              <a:gd name="connsiteY5" fmla="*/ 85334 h 853339"/>
              <a:gd name="connsiteX6" fmla="*/ 1706678 w 1706678"/>
              <a:gd name="connsiteY6" fmla="*/ 768005 h 853339"/>
              <a:gd name="connsiteX7" fmla="*/ 1681684 w 1706678"/>
              <a:gd name="connsiteY7" fmla="*/ 828345 h 853339"/>
              <a:gd name="connsiteX8" fmla="*/ 1621344 w 1706678"/>
              <a:gd name="connsiteY8" fmla="*/ 853339 h 853339"/>
              <a:gd name="connsiteX9" fmla="*/ 85334 w 1706678"/>
              <a:gd name="connsiteY9" fmla="*/ 853339 h 853339"/>
              <a:gd name="connsiteX10" fmla="*/ 24994 w 1706678"/>
              <a:gd name="connsiteY10" fmla="*/ 828345 h 853339"/>
              <a:gd name="connsiteX11" fmla="*/ 0 w 1706678"/>
              <a:gd name="connsiteY11" fmla="*/ 768005 h 853339"/>
              <a:gd name="connsiteX12" fmla="*/ 0 w 1706678"/>
              <a:gd name="connsiteY12" fmla="*/ 85334 h 85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6678" h="853339">
                <a:moveTo>
                  <a:pt x="0" y="85334"/>
                </a:moveTo>
                <a:cubicBezTo>
                  <a:pt x="0" y="62702"/>
                  <a:pt x="8991" y="40997"/>
                  <a:pt x="24994" y="24994"/>
                </a:cubicBezTo>
                <a:cubicBezTo>
                  <a:pt x="40997" y="8991"/>
                  <a:pt x="62702" y="0"/>
                  <a:pt x="85334" y="0"/>
                </a:cubicBezTo>
                <a:lnTo>
                  <a:pt x="1621344" y="0"/>
                </a:lnTo>
                <a:cubicBezTo>
                  <a:pt x="1643976" y="0"/>
                  <a:pt x="1665681" y="8991"/>
                  <a:pt x="1681684" y="24994"/>
                </a:cubicBezTo>
                <a:cubicBezTo>
                  <a:pt x="1697687" y="40997"/>
                  <a:pt x="1706678" y="62702"/>
                  <a:pt x="1706678" y="85334"/>
                </a:cubicBezTo>
                <a:lnTo>
                  <a:pt x="1706678" y="768005"/>
                </a:lnTo>
                <a:cubicBezTo>
                  <a:pt x="1706678" y="790637"/>
                  <a:pt x="1697687" y="812342"/>
                  <a:pt x="1681684" y="828345"/>
                </a:cubicBezTo>
                <a:cubicBezTo>
                  <a:pt x="1665681" y="844348"/>
                  <a:pt x="1643976" y="853339"/>
                  <a:pt x="1621344" y="853339"/>
                </a:cubicBezTo>
                <a:lnTo>
                  <a:pt x="85334" y="853339"/>
                </a:lnTo>
                <a:cubicBezTo>
                  <a:pt x="62702" y="853339"/>
                  <a:pt x="40997" y="844348"/>
                  <a:pt x="24994" y="828345"/>
                </a:cubicBezTo>
                <a:cubicBezTo>
                  <a:pt x="8991" y="812342"/>
                  <a:pt x="0" y="790637"/>
                  <a:pt x="0" y="768005"/>
                </a:cubicBezTo>
                <a:lnTo>
                  <a:pt x="0" y="85334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713" tIns="70713" rIns="70713" bIns="7071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b="1" kern="1200" dirty="0" smtClean="0">
                <a:latin typeface="Calibri" pitchFamily="34" charset="0"/>
              </a:rPr>
              <a:t>ADMINISTRACIÓN: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 smtClean="0">
                <a:latin typeface="Calibri" pitchFamily="34" charset="0"/>
              </a:rPr>
              <a:t>Decisión de desarrollar una infraestructura</a:t>
            </a:r>
            <a:endParaRPr lang="es-ES" sz="1400" kern="1200" dirty="0">
              <a:latin typeface="Calibri" pitchFamily="34" charset="0"/>
            </a:endParaRPr>
          </a:p>
        </p:txBody>
      </p:sp>
      <p:sp>
        <p:nvSpPr>
          <p:cNvPr id="8" name="7 Forma libre"/>
          <p:cNvSpPr/>
          <p:nvPr/>
        </p:nvSpPr>
        <p:spPr>
          <a:xfrm rot="2700000">
            <a:off x="4815878" y="2799045"/>
            <a:ext cx="889087" cy="298668"/>
          </a:xfrm>
          <a:custGeom>
            <a:avLst/>
            <a:gdLst>
              <a:gd name="connsiteX0" fmla="*/ 0 w 889087"/>
              <a:gd name="connsiteY0" fmla="*/ 149334 h 298668"/>
              <a:gd name="connsiteX1" fmla="*/ 149334 w 889087"/>
              <a:gd name="connsiteY1" fmla="*/ 0 h 298668"/>
              <a:gd name="connsiteX2" fmla="*/ 149334 w 889087"/>
              <a:gd name="connsiteY2" fmla="*/ 59734 h 298668"/>
              <a:gd name="connsiteX3" fmla="*/ 739753 w 889087"/>
              <a:gd name="connsiteY3" fmla="*/ 59734 h 298668"/>
              <a:gd name="connsiteX4" fmla="*/ 739753 w 889087"/>
              <a:gd name="connsiteY4" fmla="*/ 0 h 298668"/>
              <a:gd name="connsiteX5" fmla="*/ 889087 w 889087"/>
              <a:gd name="connsiteY5" fmla="*/ 149334 h 298668"/>
              <a:gd name="connsiteX6" fmla="*/ 739753 w 889087"/>
              <a:gd name="connsiteY6" fmla="*/ 298668 h 298668"/>
              <a:gd name="connsiteX7" fmla="*/ 739753 w 889087"/>
              <a:gd name="connsiteY7" fmla="*/ 238934 h 298668"/>
              <a:gd name="connsiteX8" fmla="*/ 149334 w 889087"/>
              <a:gd name="connsiteY8" fmla="*/ 238934 h 298668"/>
              <a:gd name="connsiteX9" fmla="*/ 149334 w 889087"/>
              <a:gd name="connsiteY9" fmla="*/ 298668 h 298668"/>
              <a:gd name="connsiteX10" fmla="*/ 0 w 889087"/>
              <a:gd name="connsiteY10" fmla="*/ 149334 h 29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9087" h="298668">
                <a:moveTo>
                  <a:pt x="0" y="149334"/>
                </a:moveTo>
                <a:lnTo>
                  <a:pt x="149334" y="0"/>
                </a:lnTo>
                <a:lnTo>
                  <a:pt x="149334" y="59734"/>
                </a:lnTo>
                <a:lnTo>
                  <a:pt x="739753" y="59734"/>
                </a:lnTo>
                <a:lnTo>
                  <a:pt x="739753" y="0"/>
                </a:lnTo>
                <a:lnTo>
                  <a:pt x="889087" y="149334"/>
                </a:lnTo>
                <a:lnTo>
                  <a:pt x="739753" y="298668"/>
                </a:lnTo>
                <a:lnTo>
                  <a:pt x="739753" y="238934"/>
                </a:lnTo>
                <a:lnTo>
                  <a:pt x="149334" y="238934"/>
                </a:lnTo>
                <a:lnTo>
                  <a:pt x="149334" y="298668"/>
                </a:lnTo>
                <a:lnTo>
                  <a:pt x="0" y="149334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599" tIns="59733" rIns="89600" bIns="59734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400" kern="12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8 Forma libre"/>
          <p:cNvSpPr/>
          <p:nvPr/>
        </p:nvSpPr>
        <p:spPr>
          <a:xfrm>
            <a:off x="5226677" y="3341304"/>
            <a:ext cx="1706678" cy="853339"/>
          </a:xfrm>
          <a:custGeom>
            <a:avLst/>
            <a:gdLst>
              <a:gd name="connsiteX0" fmla="*/ 0 w 1706678"/>
              <a:gd name="connsiteY0" fmla="*/ 85334 h 853339"/>
              <a:gd name="connsiteX1" fmla="*/ 24994 w 1706678"/>
              <a:gd name="connsiteY1" fmla="*/ 24994 h 853339"/>
              <a:gd name="connsiteX2" fmla="*/ 85334 w 1706678"/>
              <a:gd name="connsiteY2" fmla="*/ 0 h 853339"/>
              <a:gd name="connsiteX3" fmla="*/ 1621344 w 1706678"/>
              <a:gd name="connsiteY3" fmla="*/ 0 h 853339"/>
              <a:gd name="connsiteX4" fmla="*/ 1681684 w 1706678"/>
              <a:gd name="connsiteY4" fmla="*/ 24994 h 853339"/>
              <a:gd name="connsiteX5" fmla="*/ 1706678 w 1706678"/>
              <a:gd name="connsiteY5" fmla="*/ 85334 h 853339"/>
              <a:gd name="connsiteX6" fmla="*/ 1706678 w 1706678"/>
              <a:gd name="connsiteY6" fmla="*/ 768005 h 853339"/>
              <a:gd name="connsiteX7" fmla="*/ 1681684 w 1706678"/>
              <a:gd name="connsiteY7" fmla="*/ 828345 h 853339"/>
              <a:gd name="connsiteX8" fmla="*/ 1621344 w 1706678"/>
              <a:gd name="connsiteY8" fmla="*/ 853339 h 853339"/>
              <a:gd name="connsiteX9" fmla="*/ 85334 w 1706678"/>
              <a:gd name="connsiteY9" fmla="*/ 853339 h 853339"/>
              <a:gd name="connsiteX10" fmla="*/ 24994 w 1706678"/>
              <a:gd name="connsiteY10" fmla="*/ 828345 h 853339"/>
              <a:gd name="connsiteX11" fmla="*/ 0 w 1706678"/>
              <a:gd name="connsiteY11" fmla="*/ 768005 h 853339"/>
              <a:gd name="connsiteX12" fmla="*/ 0 w 1706678"/>
              <a:gd name="connsiteY12" fmla="*/ 85334 h 85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6678" h="853339">
                <a:moveTo>
                  <a:pt x="0" y="85334"/>
                </a:moveTo>
                <a:cubicBezTo>
                  <a:pt x="0" y="62702"/>
                  <a:pt x="8991" y="40997"/>
                  <a:pt x="24994" y="24994"/>
                </a:cubicBezTo>
                <a:cubicBezTo>
                  <a:pt x="40997" y="8991"/>
                  <a:pt x="62702" y="0"/>
                  <a:pt x="85334" y="0"/>
                </a:cubicBezTo>
                <a:lnTo>
                  <a:pt x="1621344" y="0"/>
                </a:lnTo>
                <a:cubicBezTo>
                  <a:pt x="1643976" y="0"/>
                  <a:pt x="1665681" y="8991"/>
                  <a:pt x="1681684" y="24994"/>
                </a:cubicBezTo>
                <a:cubicBezTo>
                  <a:pt x="1697687" y="40997"/>
                  <a:pt x="1706678" y="62702"/>
                  <a:pt x="1706678" y="85334"/>
                </a:cubicBezTo>
                <a:lnTo>
                  <a:pt x="1706678" y="768005"/>
                </a:lnTo>
                <a:cubicBezTo>
                  <a:pt x="1706678" y="790637"/>
                  <a:pt x="1697687" y="812342"/>
                  <a:pt x="1681684" y="828345"/>
                </a:cubicBezTo>
                <a:cubicBezTo>
                  <a:pt x="1665681" y="844348"/>
                  <a:pt x="1643976" y="853339"/>
                  <a:pt x="1621344" y="853339"/>
                </a:cubicBezTo>
                <a:lnTo>
                  <a:pt x="85334" y="853339"/>
                </a:lnTo>
                <a:cubicBezTo>
                  <a:pt x="62702" y="853339"/>
                  <a:pt x="40997" y="844348"/>
                  <a:pt x="24994" y="828345"/>
                </a:cubicBezTo>
                <a:cubicBezTo>
                  <a:pt x="8991" y="812342"/>
                  <a:pt x="0" y="790637"/>
                  <a:pt x="0" y="768005"/>
                </a:cubicBezTo>
                <a:lnTo>
                  <a:pt x="0" y="85334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713" tIns="70713" rIns="70713" bIns="7071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b="1" kern="1200" dirty="0" smtClean="0">
                <a:latin typeface="Calibri" pitchFamily="34" charset="0"/>
              </a:rPr>
              <a:t>CONCESIONARIA</a:t>
            </a:r>
            <a:endParaRPr lang="es-ES" sz="1400" kern="1200" dirty="0" smtClean="0">
              <a:latin typeface="Calibri" pitchFamily="34" charset="0"/>
            </a:endParaRP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 smtClean="0">
                <a:latin typeface="Calibri" pitchFamily="34" charset="0"/>
              </a:rPr>
              <a:t>Promotor privado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 smtClean="0">
                <a:latin typeface="Calibri" pitchFamily="34" charset="0"/>
              </a:rPr>
              <a:t>(CPP)</a:t>
            </a:r>
            <a:endParaRPr lang="es-ES" sz="1400" kern="1200" dirty="0">
              <a:latin typeface="Calibri" pitchFamily="34" charset="0"/>
            </a:endParaRPr>
          </a:p>
        </p:txBody>
      </p:sp>
      <p:sp>
        <p:nvSpPr>
          <p:cNvPr id="10" name="9 Forma libre"/>
          <p:cNvSpPr/>
          <p:nvPr/>
        </p:nvSpPr>
        <p:spPr>
          <a:xfrm rot="18900000">
            <a:off x="4815878" y="4438233"/>
            <a:ext cx="889087" cy="298669"/>
          </a:xfrm>
          <a:custGeom>
            <a:avLst/>
            <a:gdLst>
              <a:gd name="connsiteX0" fmla="*/ 0 w 889087"/>
              <a:gd name="connsiteY0" fmla="*/ 149334 h 298668"/>
              <a:gd name="connsiteX1" fmla="*/ 149334 w 889087"/>
              <a:gd name="connsiteY1" fmla="*/ 0 h 298668"/>
              <a:gd name="connsiteX2" fmla="*/ 149334 w 889087"/>
              <a:gd name="connsiteY2" fmla="*/ 59734 h 298668"/>
              <a:gd name="connsiteX3" fmla="*/ 739753 w 889087"/>
              <a:gd name="connsiteY3" fmla="*/ 59734 h 298668"/>
              <a:gd name="connsiteX4" fmla="*/ 739753 w 889087"/>
              <a:gd name="connsiteY4" fmla="*/ 0 h 298668"/>
              <a:gd name="connsiteX5" fmla="*/ 889087 w 889087"/>
              <a:gd name="connsiteY5" fmla="*/ 149334 h 298668"/>
              <a:gd name="connsiteX6" fmla="*/ 739753 w 889087"/>
              <a:gd name="connsiteY6" fmla="*/ 298668 h 298668"/>
              <a:gd name="connsiteX7" fmla="*/ 739753 w 889087"/>
              <a:gd name="connsiteY7" fmla="*/ 238934 h 298668"/>
              <a:gd name="connsiteX8" fmla="*/ 149334 w 889087"/>
              <a:gd name="connsiteY8" fmla="*/ 238934 h 298668"/>
              <a:gd name="connsiteX9" fmla="*/ 149334 w 889087"/>
              <a:gd name="connsiteY9" fmla="*/ 298668 h 298668"/>
              <a:gd name="connsiteX10" fmla="*/ 0 w 889087"/>
              <a:gd name="connsiteY10" fmla="*/ 149334 h 29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9087" h="298668">
                <a:moveTo>
                  <a:pt x="889087" y="149334"/>
                </a:moveTo>
                <a:lnTo>
                  <a:pt x="739753" y="298667"/>
                </a:lnTo>
                <a:lnTo>
                  <a:pt x="739753" y="238933"/>
                </a:lnTo>
                <a:lnTo>
                  <a:pt x="149334" y="238933"/>
                </a:lnTo>
                <a:lnTo>
                  <a:pt x="149334" y="298667"/>
                </a:lnTo>
                <a:lnTo>
                  <a:pt x="0" y="149334"/>
                </a:lnTo>
                <a:lnTo>
                  <a:pt x="149334" y="1"/>
                </a:lnTo>
                <a:lnTo>
                  <a:pt x="149334" y="59735"/>
                </a:lnTo>
                <a:lnTo>
                  <a:pt x="739753" y="59735"/>
                </a:lnTo>
                <a:lnTo>
                  <a:pt x="739753" y="1"/>
                </a:lnTo>
                <a:lnTo>
                  <a:pt x="889087" y="149334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599" tIns="59735" rIns="89600" bIns="59733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400" kern="1200" dirty="0">
              <a:latin typeface="Calibri" pitchFamily="34" charset="0"/>
            </a:endParaRPr>
          </a:p>
        </p:txBody>
      </p:sp>
      <p:sp>
        <p:nvSpPr>
          <p:cNvPr id="11" name="10 Forma libre"/>
          <p:cNvSpPr/>
          <p:nvPr/>
        </p:nvSpPr>
        <p:spPr>
          <a:xfrm>
            <a:off x="3587488" y="4980494"/>
            <a:ext cx="1706678" cy="853339"/>
          </a:xfrm>
          <a:custGeom>
            <a:avLst/>
            <a:gdLst>
              <a:gd name="connsiteX0" fmla="*/ 0 w 1706678"/>
              <a:gd name="connsiteY0" fmla="*/ 85334 h 853339"/>
              <a:gd name="connsiteX1" fmla="*/ 24994 w 1706678"/>
              <a:gd name="connsiteY1" fmla="*/ 24994 h 853339"/>
              <a:gd name="connsiteX2" fmla="*/ 85334 w 1706678"/>
              <a:gd name="connsiteY2" fmla="*/ 0 h 853339"/>
              <a:gd name="connsiteX3" fmla="*/ 1621344 w 1706678"/>
              <a:gd name="connsiteY3" fmla="*/ 0 h 853339"/>
              <a:gd name="connsiteX4" fmla="*/ 1681684 w 1706678"/>
              <a:gd name="connsiteY4" fmla="*/ 24994 h 853339"/>
              <a:gd name="connsiteX5" fmla="*/ 1706678 w 1706678"/>
              <a:gd name="connsiteY5" fmla="*/ 85334 h 853339"/>
              <a:gd name="connsiteX6" fmla="*/ 1706678 w 1706678"/>
              <a:gd name="connsiteY6" fmla="*/ 768005 h 853339"/>
              <a:gd name="connsiteX7" fmla="*/ 1681684 w 1706678"/>
              <a:gd name="connsiteY7" fmla="*/ 828345 h 853339"/>
              <a:gd name="connsiteX8" fmla="*/ 1621344 w 1706678"/>
              <a:gd name="connsiteY8" fmla="*/ 853339 h 853339"/>
              <a:gd name="connsiteX9" fmla="*/ 85334 w 1706678"/>
              <a:gd name="connsiteY9" fmla="*/ 853339 h 853339"/>
              <a:gd name="connsiteX10" fmla="*/ 24994 w 1706678"/>
              <a:gd name="connsiteY10" fmla="*/ 828345 h 853339"/>
              <a:gd name="connsiteX11" fmla="*/ 0 w 1706678"/>
              <a:gd name="connsiteY11" fmla="*/ 768005 h 853339"/>
              <a:gd name="connsiteX12" fmla="*/ 0 w 1706678"/>
              <a:gd name="connsiteY12" fmla="*/ 85334 h 85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6678" h="853339">
                <a:moveTo>
                  <a:pt x="0" y="85334"/>
                </a:moveTo>
                <a:cubicBezTo>
                  <a:pt x="0" y="62702"/>
                  <a:pt x="8991" y="40997"/>
                  <a:pt x="24994" y="24994"/>
                </a:cubicBezTo>
                <a:cubicBezTo>
                  <a:pt x="40997" y="8991"/>
                  <a:pt x="62702" y="0"/>
                  <a:pt x="85334" y="0"/>
                </a:cubicBezTo>
                <a:lnTo>
                  <a:pt x="1621344" y="0"/>
                </a:lnTo>
                <a:cubicBezTo>
                  <a:pt x="1643976" y="0"/>
                  <a:pt x="1665681" y="8991"/>
                  <a:pt x="1681684" y="24994"/>
                </a:cubicBezTo>
                <a:cubicBezTo>
                  <a:pt x="1697687" y="40997"/>
                  <a:pt x="1706678" y="62702"/>
                  <a:pt x="1706678" y="85334"/>
                </a:cubicBezTo>
                <a:lnTo>
                  <a:pt x="1706678" y="768005"/>
                </a:lnTo>
                <a:cubicBezTo>
                  <a:pt x="1706678" y="790637"/>
                  <a:pt x="1697687" y="812342"/>
                  <a:pt x="1681684" y="828345"/>
                </a:cubicBezTo>
                <a:cubicBezTo>
                  <a:pt x="1665681" y="844348"/>
                  <a:pt x="1643976" y="853339"/>
                  <a:pt x="1621344" y="853339"/>
                </a:cubicBezTo>
                <a:lnTo>
                  <a:pt x="85334" y="853339"/>
                </a:lnTo>
                <a:cubicBezTo>
                  <a:pt x="62702" y="853339"/>
                  <a:pt x="40997" y="844348"/>
                  <a:pt x="24994" y="828345"/>
                </a:cubicBezTo>
                <a:cubicBezTo>
                  <a:pt x="8991" y="812342"/>
                  <a:pt x="0" y="790637"/>
                  <a:pt x="0" y="768005"/>
                </a:cubicBezTo>
                <a:lnTo>
                  <a:pt x="0" y="85334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713" tIns="70713" rIns="70713" bIns="7071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b="1" kern="1200" smtClean="0">
                <a:latin typeface="Calibri" pitchFamily="34" charset="0"/>
              </a:rPr>
              <a:t>INFRAESTRUCTURA</a:t>
            </a:r>
            <a:endParaRPr lang="es-ES" sz="1400" b="1" kern="1200">
              <a:latin typeface="Calibri" pitchFamily="34" charset="0"/>
            </a:endParaRPr>
          </a:p>
        </p:txBody>
      </p:sp>
      <p:sp>
        <p:nvSpPr>
          <p:cNvPr id="12" name="11 Forma libre"/>
          <p:cNvSpPr/>
          <p:nvPr/>
        </p:nvSpPr>
        <p:spPr>
          <a:xfrm rot="24300000">
            <a:off x="3176688" y="4438233"/>
            <a:ext cx="889088" cy="298669"/>
          </a:xfrm>
          <a:custGeom>
            <a:avLst/>
            <a:gdLst>
              <a:gd name="connsiteX0" fmla="*/ 0 w 889087"/>
              <a:gd name="connsiteY0" fmla="*/ 149334 h 298668"/>
              <a:gd name="connsiteX1" fmla="*/ 149334 w 889087"/>
              <a:gd name="connsiteY1" fmla="*/ 0 h 298668"/>
              <a:gd name="connsiteX2" fmla="*/ 149334 w 889087"/>
              <a:gd name="connsiteY2" fmla="*/ 59734 h 298668"/>
              <a:gd name="connsiteX3" fmla="*/ 739753 w 889087"/>
              <a:gd name="connsiteY3" fmla="*/ 59734 h 298668"/>
              <a:gd name="connsiteX4" fmla="*/ 739753 w 889087"/>
              <a:gd name="connsiteY4" fmla="*/ 0 h 298668"/>
              <a:gd name="connsiteX5" fmla="*/ 889087 w 889087"/>
              <a:gd name="connsiteY5" fmla="*/ 149334 h 298668"/>
              <a:gd name="connsiteX6" fmla="*/ 739753 w 889087"/>
              <a:gd name="connsiteY6" fmla="*/ 298668 h 298668"/>
              <a:gd name="connsiteX7" fmla="*/ 739753 w 889087"/>
              <a:gd name="connsiteY7" fmla="*/ 238934 h 298668"/>
              <a:gd name="connsiteX8" fmla="*/ 149334 w 889087"/>
              <a:gd name="connsiteY8" fmla="*/ 238934 h 298668"/>
              <a:gd name="connsiteX9" fmla="*/ 149334 w 889087"/>
              <a:gd name="connsiteY9" fmla="*/ 298668 h 298668"/>
              <a:gd name="connsiteX10" fmla="*/ 0 w 889087"/>
              <a:gd name="connsiteY10" fmla="*/ 149334 h 29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9087" h="298668">
                <a:moveTo>
                  <a:pt x="889087" y="149334"/>
                </a:moveTo>
                <a:lnTo>
                  <a:pt x="739753" y="298667"/>
                </a:lnTo>
                <a:lnTo>
                  <a:pt x="739753" y="238933"/>
                </a:lnTo>
                <a:lnTo>
                  <a:pt x="149334" y="238933"/>
                </a:lnTo>
                <a:lnTo>
                  <a:pt x="149334" y="298667"/>
                </a:lnTo>
                <a:lnTo>
                  <a:pt x="0" y="149334"/>
                </a:lnTo>
                <a:lnTo>
                  <a:pt x="149334" y="1"/>
                </a:lnTo>
                <a:lnTo>
                  <a:pt x="149334" y="59735"/>
                </a:lnTo>
                <a:lnTo>
                  <a:pt x="739753" y="59735"/>
                </a:lnTo>
                <a:lnTo>
                  <a:pt x="739753" y="1"/>
                </a:lnTo>
                <a:lnTo>
                  <a:pt x="889087" y="149334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600" tIns="59735" rIns="89600" bIns="59733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400" kern="1200" dirty="0">
              <a:latin typeface="Calibri" pitchFamily="34" charset="0"/>
            </a:endParaRPr>
          </a:p>
        </p:txBody>
      </p:sp>
      <p:sp>
        <p:nvSpPr>
          <p:cNvPr id="13" name="12 Forma libre"/>
          <p:cNvSpPr/>
          <p:nvPr/>
        </p:nvSpPr>
        <p:spPr>
          <a:xfrm>
            <a:off x="1907704" y="3356992"/>
            <a:ext cx="1763115" cy="853339"/>
          </a:xfrm>
          <a:custGeom>
            <a:avLst/>
            <a:gdLst>
              <a:gd name="connsiteX0" fmla="*/ 0 w 1706678"/>
              <a:gd name="connsiteY0" fmla="*/ 85334 h 853339"/>
              <a:gd name="connsiteX1" fmla="*/ 24994 w 1706678"/>
              <a:gd name="connsiteY1" fmla="*/ 24994 h 853339"/>
              <a:gd name="connsiteX2" fmla="*/ 85334 w 1706678"/>
              <a:gd name="connsiteY2" fmla="*/ 0 h 853339"/>
              <a:gd name="connsiteX3" fmla="*/ 1621344 w 1706678"/>
              <a:gd name="connsiteY3" fmla="*/ 0 h 853339"/>
              <a:gd name="connsiteX4" fmla="*/ 1681684 w 1706678"/>
              <a:gd name="connsiteY4" fmla="*/ 24994 h 853339"/>
              <a:gd name="connsiteX5" fmla="*/ 1706678 w 1706678"/>
              <a:gd name="connsiteY5" fmla="*/ 85334 h 853339"/>
              <a:gd name="connsiteX6" fmla="*/ 1706678 w 1706678"/>
              <a:gd name="connsiteY6" fmla="*/ 768005 h 853339"/>
              <a:gd name="connsiteX7" fmla="*/ 1681684 w 1706678"/>
              <a:gd name="connsiteY7" fmla="*/ 828345 h 853339"/>
              <a:gd name="connsiteX8" fmla="*/ 1621344 w 1706678"/>
              <a:gd name="connsiteY8" fmla="*/ 853339 h 853339"/>
              <a:gd name="connsiteX9" fmla="*/ 85334 w 1706678"/>
              <a:gd name="connsiteY9" fmla="*/ 853339 h 853339"/>
              <a:gd name="connsiteX10" fmla="*/ 24994 w 1706678"/>
              <a:gd name="connsiteY10" fmla="*/ 828345 h 853339"/>
              <a:gd name="connsiteX11" fmla="*/ 0 w 1706678"/>
              <a:gd name="connsiteY11" fmla="*/ 768005 h 853339"/>
              <a:gd name="connsiteX12" fmla="*/ 0 w 1706678"/>
              <a:gd name="connsiteY12" fmla="*/ 85334 h 85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6678" h="853339">
                <a:moveTo>
                  <a:pt x="0" y="85334"/>
                </a:moveTo>
                <a:cubicBezTo>
                  <a:pt x="0" y="62702"/>
                  <a:pt x="8991" y="40997"/>
                  <a:pt x="24994" y="24994"/>
                </a:cubicBezTo>
                <a:cubicBezTo>
                  <a:pt x="40997" y="8991"/>
                  <a:pt x="62702" y="0"/>
                  <a:pt x="85334" y="0"/>
                </a:cubicBezTo>
                <a:lnTo>
                  <a:pt x="1621344" y="0"/>
                </a:lnTo>
                <a:cubicBezTo>
                  <a:pt x="1643976" y="0"/>
                  <a:pt x="1665681" y="8991"/>
                  <a:pt x="1681684" y="24994"/>
                </a:cubicBezTo>
                <a:cubicBezTo>
                  <a:pt x="1697687" y="40997"/>
                  <a:pt x="1706678" y="62702"/>
                  <a:pt x="1706678" y="85334"/>
                </a:cubicBezTo>
                <a:lnTo>
                  <a:pt x="1706678" y="768005"/>
                </a:lnTo>
                <a:cubicBezTo>
                  <a:pt x="1706678" y="790637"/>
                  <a:pt x="1697687" y="812342"/>
                  <a:pt x="1681684" y="828345"/>
                </a:cubicBezTo>
                <a:cubicBezTo>
                  <a:pt x="1665681" y="844348"/>
                  <a:pt x="1643976" y="853339"/>
                  <a:pt x="1621344" y="853339"/>
                </a:cubicBezTo>
                <a:lnTo>
                  <a:pt x="85334" y="853339"/>
                </a:lnTo>
                <a:cubicBezTo>
                  <a:pt x="62702" y="853339"/>
                  <a:pt x="40997" y="844348"/>
                  <a:pt x="24994" y="828345"/>
                </a:cubicBezTo>
                <a:cubicBezTo>
                  <a:pt x="8991" y="812342"/>
                  <a:pt x="0" y="790637"/>
                  <a:pt x="0" y="768005"/>
                </a:cubicBezTo>
                <a:lnTo>
                  <a:pt x="0" y="85334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713" tIns="70713" rIns="70713" bIns="7071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b="1" kern="1200" dirty="0" smtClean="0">
                <a:latin typeface="Calibri" pitchFamily="34" charset="0"/>
              </a:rPr>
              <a:t>PROMOTOR PÚBLICO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 smtClean="0">
                <a:latin typeface="Calibri" pitchFamily="34" charset="0"/>
              </a:rPr>
              <a:t>(Ente público)</a:t>
            </a:r>
            <a:endParaRPr lang="es-ES" sz="1400" kern="1200" dirty="0">
              <a:latin typeface="Calibri" pitchFamily="34" charset="0"/>
            </a:endParaRPr>
          </a:p>
        </p:txBody>
      </p:sp>
      <p:sp>
        <p:nvSpPr>
          <p:cNvPr id="14" name="13 Forma libre"/>
          <p:cNvSpPr/>
          <p:nvPr/>
        </p:nvSpPr>
        <p:spPr>
          <a:xfrm rot="18900000">
            <a:off x="3176688" y="2799045"/>
            <a:ext cx="889087" cy="298668"/>
          </a:xfrm>
          <a:custGeom>
            <a:avLst/>
            <a:gdLst>
              <a:gd name="connsiteX0" fmla="*/ 0 w 889087"/>
              <a:gd name="connsiteY0" fmla="*/ 149334 h 298668"/>
              <a:gd name="connsiteX1" fmla="*/ 149334 w 889087"/>
              <a:gd name="connsiteY1" fmla="*/ 0 h 298668"/>
              <a:gd name="connsiteX2" fmla="*/ 149334 w 889087"/>
              <a:gd name="connsiteY2" fmla="*/ 59734 h 298668"/>
              <a:gd name="connsiteX3" fmla="*/ 739753 w 889087"/>
              <a:gd name="connsiteY3" fmla="*/ 59734 h 298668"/>
              <a:gd name="connsiteX4" fmla="*/ 739753 w 889087"/>
              <a:gd name="connsiteY4" fmla="*/ 0 h 298668"/>
              <a:gd name="connsiteX5" fmla="*/ 889087 w 889087"/>
              <a:gd name="connsiteY5" fmla="*/ 149334 h 298668"/>
              <a:gd name="connsiteX6" fmla="*/ 739753 w 889087"/>
              <a:gd name="connsiteY6" fmla="*/ 298668 h 298668"/>
              <a:gd name="connsiteX7" fmla="*/ 739753 w 889087"/>
              <a:gd name="connsiteY7" fmla="*/ 238934 h 298668"/>
              <a:gd name="connsiteX8" fmla="*/ 149334 w 889087"/>
              <a:gd name="connsiteY8" fmla="*/ 238934 h 298668"/>
              <a:gd name="connsiteX9" fmla="*/ 149334 w 889087"/>
              <a:gd name="connsiteY9" fmla="*/ 298668 h 298668"/>
              <a:gd name="connsiteX10" fmla="*/ 0 w 889087"/>
              <a:gd name="connsiteY10" fmla="*/ 149334 h 29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9087" h="298668">
                <a:moveTo>
                  <a:pt x="0" y="149334"/>
                </a:moveTo>
                <a:lnTo>
                  <a:pt x="149334" y="0"/>
                </a:lnTo>
                <a:lnTo>
                  <a:pt x="149334" y="59734"/>
                </a:lnTo>
                <a:lnTo>
                  <a:pt x="739753" y="59734"/>
                </a:lnTo>
                <a:lnTo>
                  <a:pt x="739753" y="0"/>
                </a:lnTo>
                <a:lnTo>
                  <a:pt x="889087" y="149334"/>
                </a:lnTo>
                <a:lnTo>
                  <a:pt x="739753" y="298668"/>
                </a:lnTo>
                <a:lnTo>
                  <a:pt x="739753" y="238934"/>
                </a:lnTo>
                <a:lnTo>
                  <a:pt x="149334" y="238934"/>
                </a:lnTo>
                <a:lnTo>
                  <a:pt x="149334" y="298668"/>
                </a:lnTo>
                <a:lnTo>
                  <a:pt x="0" y="149334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599" tIns="59734" rIns="89600" bIns="59733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400" kern="12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553491" y="2541234"/>
            <a:ext cx="1755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Financiación</a:t>
            </a:r>
          </a:p>
          <a:p>
            <a:pPr algn="ctr"/>
            <a:r>
              <a:rPr lang="es-E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presupuestaria</a:t>
            </a:r>
            <a:endParaRPr lang="es-E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305638" y="2552120"/>
            <a:ext cx="2319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Financiación</a:t>
            </a:r>
          </a:p>
          <a:p>
            <a:pPr algn="ctr"/>
            <a:r>
              <a:rPr lang="es-E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extrapresupuestaria</a:t>
            </a:r>
            <a:endParaRPr lang="es-E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747035" y="4478192"/>
            <a:ext cx="175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Generación </a:t>
            </a:r>
          </a:p>
          <a:p>
            <a:pPr algn="ctr"/>
            <a:r>
              <a:rPr lang="es-E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de gastos</a:t>
            </a:r>
            <a:endParaRPr lang="es-E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382531" y="4467305"/>
            <a:ext cx="2049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Generación de ingresos</a:t>
            </a:r>
          </a:p>
          <a:p>
            <a:pPr algn="ctr"/>
            <a:r>
              <a:rPr lang="es-E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y gastos</a:t>
            </a:r>
            <a:endParaRPr lang="es-E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1987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02256" y="1058373"/>
            <a:ext cx="8147524" cy="72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numCol="1" spcCol="180000" anchor="ctr">
            <a:spAutoFit/>
          </a:bodyPr>
          <a:lstStyle/>
          <a:p>
            <a:pPr algn="just" eaLnBrk="0" hangingPunct="0">
              <a:lnSpc>
                <a:spcPct val="200000"/>
              </a:lnSpc>
              <a:defRPr/>
            </a:pPr>
            <a:r>
              <a:rPr lang="es-ES" sz="24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¿Qué es una concesión?</a:t>
            </a:r>
          </a:p>
        </p:txBody>
      </p:sp>
      <p:sp>
        <p:nvSpPr>
          <p:cNvPr id="5" name="3 CuadroTexto"/>
          <p:cNvSpPr txBox="1">
            <a:spLocks noChangeArrowheads="1"/>
          </p:cNvSpPr>
          <p:nvPr/>
        </p:nvSpPr>
        <p:spPr bwMode="auto">
          <a:xfrm>
            <a:off x="611560" y="330200"/>
            <a:ext cx="85324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rgbClr val="002060"/>
                </a:solidFill>
                <a:latin typeface="Calibri" charset="0"/>
              </a:rPr>
              <a:t>CPP/CONCESIONARIA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27584" y="2112532"/>
            <a:ext cx="73813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numCol="1" spcCol="180000" anchor="ctr">
            <a:spAutoFit/>
          </a:bodyPr>
          <a:lstStyle/>
          <a:p>
            <a:pPr algn="just" eaLnBrk="0" hangingPunct="0">
              <a:defRPr/>
            </a:pPr>
            <a:r>
              <a:rPr lang="es-ES" sz="16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La concesión de obras públicas es un contrato que tiene por objeto la realización por el concesionario de algunas de las prestaciones a que se refiere el Articulo 6 </a:t>
            </a:r>
            <a:r>
              <a:rPr lang="es-ES" sz="1200" i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(Contrato de Obras)</a:t>
            </a:r>
            <a:r>
              <a:rPr lang="es-ES" sz="16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, incluidas  las de restauración y reparación de construcciones existentes, así como la conservación y mantenimiento de los elementos construidos, y en el que la contraprestación a favor de aquél consiste, o bien únicamente en el derecho a explotar la obra, o bien en dicho derecho acompañado del de percibir un precio.</a:t>
            </a:r>
            <a:endParaRPr lang="ca-ES" sz="1600" dirty="0">
              <a:solidFill>
                <a:srgbClr val="002060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9512" y="1546460"/>
            <a:ext cx="8290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2000" dirty="0" smtClean="0">
                <a:solidFill>
                  <a:srgbClr val="002060"/>
                </a:solidFill>
                <a:latin typeface="Calibri" pitchFamily="34" charset="0"/>
              </a:rPr>
              <a:t>“</a:t>
            </a:r>
            <a:endParaRPr lang="ca-ES" sz="120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172400" y="2784668"/>
            <a:ext cx="8290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2000" dirty="0" smtClean="0">
                <a:solidFill>
                  <a:srgbClr val="002060"/>
                </a:solidFill>
                <a:latin typeface="Calibri" pitchFamily="34" charset="0"/>
              </a:rPr>
              <a:t>”</a:t>
            </a:r>
            <a:endParaRPr lang="ca-ES" sz="120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9457" name="Picture 1" descr="\\cedinsacorp.net\dfsroot\dprojectes-at-1-projectes\C-25\00. FOTOS\Baixa_resolució\C25 Vic-Caldes de Malavella\C25 Vic-Caldes 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9080"/>
            <a:ext cx="9144000" cy="2708920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5724128" y="3815462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Ley de Contratos del Sector Público (art.7)</a:t>
            </a:r>
            <a:endParaRPr lang="es-ES" sz="1100" i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79512" y="188640"/>
            <a:ext cx="8712968" cy="655272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1987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496" y="44624"/>
            <a:ext cx="8964488" cy="1143000"/>
          </a:xfrm>
        </p:spPr>
        <p:txBody>
          <a:bodyPr>
            <a:noAutofit/>
          </a:bodyPr>
          <a:lstStyle/>
          <a:p>
            <a:r>
              <a:rPr lang="es-ES" sz="2750" b="1" dirty="0" smtClean="0">
                <a:solidFill>
                  <a:srgbClr val="002060"/>
                </a:solidFill>
                <a:cs typeface="Aparajita" pitchFamily="34" charset="0"/>
              </a:rPr>
              <a:t> QUÉ SE ENTIENDE POR COLABORACIÓN PÚBLICO PRIVADA</a:t>
            </a:r>
            <a:endParaRPr lang="es-ES" sz="2750" b="1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39816"/>
          </a:xfrm>
        </p:spPr>
        <p:txBody>
          <a:bodyPr>
            <a:normAutofit fontScale="62500" lnSpcReduction="20000"/>
          </a:bodyPr>
          <a:lstStyle/>
          <a:p>
            <a:r>
              <a:rPr lang="es-ES" dirty="0" smtClean="0">
                <a:cs typeface="Aparajita" pitchFamily="34" charset="0"/>
              </a:rPr>
              <a:t>La CPP designa una </a:t>
            </a:r>
            <a:r>
              <a:rPr lang="es-ES" b="1" dirty="0" smtClean="0">
                <a:cs typeface="Aparajita" pitchFamily="34" charset="0"/>
              </a:rPr>
              <a:t>forma de cooperación entre las autoridades públicas y los agentes económicos.</a:t>
            </a:r>
            <a:r>
              <a:rPr lang="es-ES" dirty="0" smtClean="0">
                <a:cs typeface="Aparajita" pitchFamily="34" charset="0"/>
              </a:rPr>
              <a:t> Esta cooperación tiene por objeto, en particular, </a:t>
            </a:r>
            <a:r>
              <a:rPr lang="es-ES" b="1" dirty="0" smtClean="0">
                <a:cs typeface="Aparajita" pitchFamily="34" charset="0"/>
              </a:rPr>
              <a:t>financiar, construir, renovar o explotar una infraestructura o el suministro de un servicio</a:t>
            </a:r>
            <a:r>
              <a:rPr lang="es-ES" dirty="0" smtClean="0">
                <a:cs typeface="Aparajita" pitchFamily="34" charset="0"/>
              </a:rPr>
              <a:t>. La CPP está presente en los transportes, la salud pública, la educación, la seguridad, la gestión de los residuos y la distribución de agua o de energía. </a:t>
            </a:r>
          </a:p>
          <a:p>
            <a:pPr>
              <a:buNone/>
            </a:pPr>
            <a:endParaRPr lang="es-ES" dirty="0" smtClean="0">
              <a:cs typeface="Aparajita" pitchFamily="34" charset="0"/>
            </a:endParaRPr>
          </a:p>
          <a:p>
            <a:r>
              <a:rPr lang="es-ES" sz="3300" dirty="0" smtClean="0">
                <a:cs typeface="Aparajita" pitchFamily="34" charset="0"/>
              </a:rPr>
              <a:t>La CPP se caracteriza:</a:t>
            </a:r>
          </a:p>
          <a:p>
            <a:pPr>
              <a:buNone/>
            </a:pPr>
            <a:endParaRPr lang="es-ES" sz="3300" dirty="0" smtClean="0">
              <a:cs typeface="Aparajita" pitchFamily="34" charset="0"/>
            </a:endParaRPr>
          </a:p>
          <a:p>
            <a:pPr lvl="1"/>
            <a:r>
              <a:rPr lang="es-ES" sz="3300" b="1" dirty="0" smtClean="0">
                <a:cs typeface="Aparajita" pitchFamily="34" charset="0"/>
              </a:rPr>
              <a:t>La larga duración</a:t>
            </a:r>
          </a:p>
          <a:p>
            <a:pPr lvl="1"/>
            <a:r>
              <a:rPr lang="es-ES" sz="3300" b="1" dirty="0" smtClean="0">
                <a:cs typeface="Aparajita" pitchFamily="34" charset="0"/>
              </a:rPr>
              <a:t>El modo de financiación</a:t>
            </a:r>
            <a:endParaRPr lang="es-ES" sz="3300" dirty="0" smtClean="0">
              <a:cs typeface="Aparajita" pitchFamily="34" charset="0"/>
            </a:endParaRPr>
          </a:p>
          <a:p>
            <a:pPr lvl="1"/>
            <a:r>
              <a:rPr lang="es-ES" sz="3300" b="1" dirty="0" smtClean="0">
                <a:cs typeface="Aparajita" pitchFamily="34" charset="0"/>
              </a:rPr>
              <a:t>El papel de los socios</a:t>
            </a:r>
            <a:endParaRPr lang="es-ES" sz="3300" dirty="0" smtClean="0">
              <a:cs typeface="Aparajita" pitchFamily="34" charset="0"/>
            </a:endParaRPr>
          </a:p>
          <a:p>
            <a:pPr lvl="1"/>
            <a:r>
              <a:rPr lang="es-ES" sz="3300" b="1" dirty="0" smtClean="0">
                <a:cs typeface="Aparajita" pitchFamily="34" charset="0"/>
              </a:rPr>
              <a:t>La distribución de los riesgos</a:t>
            </a:r>
            <a:endParaRPr lang="es-ES" dirty="0" smtClean="0">
              <a:cs typeface="Aparajita" pitchFamily="34" charset="0"/>
            </a:endParaRPr>
          </a:p>
          <a:p>
            <a:pPr>
              <a:buNone/>
            </a:pPr>
            <a:endParaRPr lang="es-ES" dirty="0" smtClean="0">
              <a:cs typeface="Aparajita" pitchFamily="34" charset="0"/>
            </a:endParaRPr>
          </a:p>
          <a:p>
            <a:pPr>
              <a:buNone/>
            </a:pPr>
            <a:endParaRPr lang="es-ES" dirty="0" smtClean="0">
              <a:cs typeface="Aparajita" pitchFamily="34" charset="0"/>
            </a:endParaRPr>
          </a:p>
          <a:p>
            <a:pPr>
              <a:buNone/>
            </a:pPr>
            <a:r>
              <a:rPr lang="es-ES" sz="2700" i="1" dirty="0" smtClean="0">
                <a:cs typeface="Aparajita" pitchFamily="34" charset="0"/>
              </a:rPr>
              <a:t>Fuente: Libro Verde de la Colaboración Público Privada, publicado por la Unión Europea</a:t>
            </a:r>
          </a:p>
          <a:p>
            <a:endParaRPr lang="es-ES" dirty="0" smtClean="0">
              <a:cs typeface="Aparajita" pitchFamily="34" charset="0"/>
            </a:endParaRPr>
          </a:p>
          <a:p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CuadroTexto"/>
          <p:cNvSpPr txBox="1">
            <a:spLocks noChangeArrowheads="1"/>
          </p:cNvSpPr>
          <p:nvPr/>
        </p:nvSpPr>
        <p:spPr bwMode="auto">
          <a:xfrm>
            <a:off x="467544" y="330200"/>
            <a:ext cx="83529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rgbClr val="002060"/>
                </a:solidFill>
                <a:latin typeface="Calibri" charset="0"/>
              </a:rPr>
              <a:t>PAGOS DE LA ADMINISTRACIÓN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/>
          <a:srcRect l="1848" t="10821" r="1848" b="2985"/>
          <a:stretch>
            <a:fillRect/>
          </a:stretch>
        </p:blipFill>
        <p:spPr bwMode="auto">
          <a:xfrm>
            <a:off x="1691680" y="2420888"/>
            <a:ext cx="5760640" cy="3456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11560" y="1340768"/>
            <a:ext cx="8147524" cy="72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numCol="1" spcCol="180000" anchor="ctr">
            <a:spAutoFit/>
          </a:bodyPr>
          <a:lstStyle/>
          <a:p>
            <a:pPr algn="just" eaLnBrk="0" hangingPunct="0">
              <a:lnSpc>
                <a:spcPct val="200000"/>
              </a:lnSpc>
              <a:defRPr/>
            </a:pPr>
            <a:r>
              <a:rPr lang="es-ES" sz="24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Presupuestario vs CPP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4355976" y="4941168"/>
            <a:ext cx="273630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</a:rPr>
              <a:t>FINANCIACIÓN PRESUPUESTARIA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779912" y="5589240"/>
            <a:ext cx="273630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</a:rPr>
              <a:t>HORIZONTE TEMPORAL</a:t>
            </a:r>
            <a:endParaRPr lang="es-E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987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CuadroTexto"/>
          <p:cNvSpPr txBox="1">
            <a:spLocks noChangeArrowheads="1"/>
          </p:cNvSpPr>
          <p:nvPr/>
        </p:nvSpPr>
        <p:spPr bwMode="auto">
          <a:xfrm>
            <a:off x="467544" y="330200"/>
            <a:ext cx="842493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rgbClr val="002060"/>
                </a:solidFill>
                <a:latin typeface="Calibri" charset="0"/>
              </a:rPr>
              <a:t>INVERSIÓN EN OBRA PÚBLICA 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23528" y="1052736"/>
            <a:ext cx="8147524" cy="72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numCol="1" spcCol="180000" anchor="ctr">
            <a:spAutoFit/>
          </a:bodyPr>
          <a:lstStyle/>
          <a:p>
            <a:pPr eaLnBrk="0" hangingPunct="0">
              <a:lnSpc>
                <a:spcPct val="200000"/>
              </a:lnSpc>
              <a:defRPr/>
            </a:pPr>
            <a:r>
              <a:rPr lang="es-ES" sz="24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Retorno de 1M€ invertidos en obra pública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23528" y="1844824"/>
            <a:ext cx="82931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ES" sz="1400" dirty="0" smtClean="0">
                <a:latin typeface="Calibri" pitchFamily="34" charset="0"/>
              </a:rPr>
              <a:t>La evidencia empírica demuestra que, de media, </a:t>
            </a:r>
            <a:r>
              <a:rPr lang="es-ES" sz="1400" b="1" dirty="0" smtClean="0">
                <a:latin typeface="Calibri" pitchFamily="34" charset="0"/>
              </a:rPr>
              <a:t>por cada millón de euros invertidos en obra se generan 17 puestos de trabajo.</a:t>
            </a:r>
            <a:endParaRPr lang="es-ES" sz="1400" dirty="0" smtClean="0">
              <a:latin typeface="Calibri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es-ES" sz="1400" dirty="0" smtClean="0">
                <a:latin typeface="Calibri" pitchFamily="34" charset="0"/>
              </a:rPr>
              <a:t>Suponiendo que, en una situación de crisis como la actual, de los 17 puestos de trabajo generados, 9 provienen de personas paradas.</a:t>
            </a:r>
            <a:endParaRPr lang="es-ES" sz="1400" dirty="0">
              <a:latin typeface="Calibri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395536" y="3429000"/>
          <a:ext cx="8026518" cy="2199536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841943"/>
                <a:gridCol w="897232"/>
                <a:gridCol w="887036"/>
                <a:gridCol w="1404474"/>
                <a:gridCol w="1995833"/>
              </a:tblGrid>
              <a:tr h="230416"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Unidades</a:t>
                      </a:r>
                      <a:endParaRPr lang="es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Precio unidad</a:t>
                      </a:r>
                      <a:endParaRPr lang="es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Ingreso de la Administración</a:t>
                      </a:r>
                      <a:endParaRPr lang="es-ES" sz="1100" dirty="0"/>
                    </a:p>
                  </a:txBody>
                  <a:tcPr/>
                </a:tc>
              </a:tr>
              <a:tr h="259368"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IVA</a:t>
                      </a:r>
                      <a:endParaRPr lang="es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21,00%</a:t>
                      </a:r>
                      <a:endParaRPr lang="es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1</a:t>
                      </a:r>
                      <a:endParaRPr lang="es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*826.446</a:t>
                      </a:r>
                      <a:endParaRPr lang="es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173.554</a:t>
                      </a:r>
                      <a:endParaRPr lang="es-ES" sz="11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Trabajadores</a:t>
                      </a:r>
                      <a:r>
                        <a:rPr lang="es-ES" sz="1100" baseline="0" dirty="0" smtClean="0"/>
                        <a:t> ex – parados</a:t>
                      </a:r>
                      <a:endParaRPr lang="es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9</a:t>
                      </a:r>
                      <a:endParaRPr lang="es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14.000</a:t>
                      </a:r>
                      <a:endParaRPr lang="es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126.000</a:t>
                      </a:r>
                      <a:endParaRPr lang="es-ES" sz="1100" dirty="0"/>
                    </a:p>
                  </a:txBody>
                  <a:tcPr/>
                </a:tc>
              </a:tr>
              <a:tr h="244976"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Cotización IRPF</a:t>
                      </a:r>
                      <a:endParaRPr lang="es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20,00%</a:t>
                      </a:r>
                      <a:endParaRPr lang="es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**17</a:t>
                      </a:r>
                      <a:endParaRPr lang="es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27.000</a:t>
                      </a:r>
                      <a:endParaRPr lang="es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91.800</a:t>
                      </a:r>
                      <a:endParaRPr lang="es-ES" sz="1100" dirty="0"/>
                    </a:p>
                  </a:txBody>
                  <a:tcPr/>
                </a:tc>
              </a:tr>
              <a:tr h="273928"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Cotización</a:t>
                      </a:r>
                      <a:r>
                        <a:rPr lang="es-ES" sz="1100" baseline="0" dirty="0" smtClean="0"/>
                        <a:t> Seguridad Social</a:t>
                      </a:r>
                      <a:endParaRPr lang="es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6,40%</a:t>
                      </a:r>
                      <a:endParaRPr lang="es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17</a:t>
                      </a:r>
                      <a:endParaRPr lang="es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27.000</a:t>
                      </a:r>
                      <a:endParaRPr lang="es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29.376</a:t>
                      </a:r>
                      <a:endParaRPr lang="es-ES" sz="11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Cotización empresa</a:t>
                      </a:r>
                      <a:endParaRPr lang="es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37,66%</a:t>
                      </a:r>
                      <a:endParaRPr lang="es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17</a:t>
                      </a:r>
                      <a:endParaRPr lang="es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27.000</a:t>
                      </a:r>
                      <a:endParaRPr lang="es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172.584</a:t>
                      </a:r>
                      <a:endParaRPr lang="es-ES" sz="1100" dirty="0"/>
                    </a:p>
                  </a:txBody>
                  <a:tcPr/>
                </a:tc>
              </a:tr>
              <a:tr h="244976"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Impuesto</a:t>
                      </a:r>
                      <a:r>
                        <a:rPr lang="es-ES" sz="1100" baseline="0" dirty="0" smtClean="0"/>
                        <a:t> sobre el </a:t>
                      </a:r>
                      <a:r>
                        <a:rPr lang="es-ES" sz="1100" dirty="0" smtClean="0"/>
                        <a:t>Beneficio industrial</a:t>
                      </a:r>
                      <a:endParaRPr lang="es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30% del 6%</a:t>
                      </a:r>
                      <a:endParaRPr lang="es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1</a:t>
                      </a:r>
                      <a:endParaRPr lang="es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*826.446</a:t>
                      </a:r>
                      <a:endParaRPr lang="es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14.876</a:t>
                      </a:r>
                      <a:endParaRPr lang="es-E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100" b="1" dirty="0" smtClean="0"/>
                        <a:t>SUMA DE INGRESOS DE LA ADMINISTRACIÓN</a:t>
                      </a:r>
                      <a:endParaRPr lang="es-E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1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 smtClean="0"/>
                        <a:t>608.190</a:t>
                      </a:r>
                      <a:endParaRPr lang="es-ES" sz="11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23528" y="5877272"/>
            <a:ext cx="8293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/>
            <a:r>
              <a:rPr lang="es-ES" sz="1200" dirty="0" smtClean="0">
                <a:latin typeface="Calibri" pitchFamily="34" charset="0"/>
              </a:rPr>
              <a:t>A parte, los ingresos que reporta a la Administración la actividad económica que genere la infraestructura</a:t>
            </a:r>
          </a:p>
          <a:p>
            <a:pPr lvl="0" algn="just"/>
            <a:r>
              <a:rPr lang="es-ES" sz="1200" dirty="0" smtClean="0">
                <a:latin typeface="Calibri" pitchFamily="34" charset="0"/>
              </a:rPr>
              <a:t>*1.000.000/1,21 = 826.446</a:t>
            </a:r>
          </a:p>
          <a:p>
            <a:pPr lvl="0" algn="just"/>
            <a:r>
              <a:rPr lang="es-ES" sz="1200" dirty="0" smtClean="0">
                <a:latin typeface="Calibri" pitchFamily="34" charset="0"/>
              </a:rPr>
              <a:t>**según datos del CEOE</a:t>
            </a:r>
            <a:endParaRPr lang="es-ES" sz="1200" dirty="0">
              <a:latin typeface="Calibri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1987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1143</Words>
  <Application>Microsoft Office PowerPoint</Application>
  <PresentationFormat>Presentación en pantalla (4:3)</PresentationFormat>
  <Paragraphs>283</Paragraphs>
  <Slides>23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FORO INTERNACIONAL DEL AGUA Cartagena de Indias, Colombia</vt:lpstr>
      <vt:lpstr>Diapositiva 2</vt:lpstr>
      <vt:lpstr>Diapositiva 3</vt:lpstr>
      <vt:lpstr>SISTEMAS DE FINANCIACIÓN DE INFRAESTRUCTURAS</vt:lpstr>
      <vt:lpstr>Diapositiva 5</vt:lpstr>
      <vt:lpstr>Diapositiva 6</vt:lpstr>
      <vt:lpstr> QUÉ SE ENTIENDE POR COLABORACIÓN PÚBLICO PRIVADA</vt:lpstr>
      <vt:lpstr>Diapositiva 8</vt:lpstr>
      <vt:lpstr>Diapositiva 9</vt:lpstr>
      <vt:lpstr>VENTAJAS DE LA CPP</vt:lpstr>
      <vt:lpstr>RIESGOS-DESVENTAJAS DE LA CPP</vt:lpstr>
      <vt:lpstr>Diapositiva 12</vt:lpstr>
      <vt:lpstr>ASPECTOS CLAVE DE LA CPP</vt:lpstr>
      <vt:lpstr>ASPECTOS CLAVE DE LA CPP</vt:lpstr>
      <vt:lpstr>ASPECTOS CLAVE DE LA CPP</vt:lpstr>
      <vt:lpstr>Diapositiva 16</vt:lpstr>
      <vt:lpstr>Diapositiva 17</vt:lpstr>
      <vt:lpstr>Diapositiva 18</vt:lpstr>
      <vt:lpstr>LA CPP EN EUROPA 2007-2016</vt:lpstr>
      <vt:lpstr>Diapositiva 20</vt:lpstr>
      <vt:lpstr>Diapositiva 21</vt:lpstr>
      <vt:lpstr>EVOLUCIÓN DE LAS CONCESIONES EN ESPAÑA 2003-2016</vt:lpstr>
      <vt:lpstr>Diapositiva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PONENCIA CARTAGENA</dc:title>
  <dc:creator>joanmanel.manrique</dc:creator>
  <cp:lastModifiedBy>joanmanel.manrique</cp:lastModifiedBy>
  <cp:revision>36</cp:revision>
  <dcterms:created xsi:type="dcterms:W3CDTF">2017-11-05T10:36:04Z</dcterms:created>
  <dcterms:modified xsi:type="dcterms:W3CDTF">2017-11-10T10:42:32Z</dcterms:modified>
</cp:coreProperties>
</file>