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62" r:id="rId4"/>
    <p:sldId id="261" r:id="rId5"/>
    <p:sldId id="263" r:id="rId6"/>
    <p:sldId id="281" r:id="rId7"/>
    <p:sldId id="265" r:id="rId8"/>
    <p:sldId id="266" r:id="rId9"/>
    <p:sldId id="267" r:id="rId10"/>
    <p:sldId id="276" r:id="rId11"/>
    <p:sldId id="268" r:id="rId12"/>
    <p:sldId id="269" r:id="rId13"/>
    <p:sldId id="271" r:id="rId14"/>
    <p:sldId id="278" r:id="rId15"/>
    <p:sldId id="279" r:id="rId16"/>
    <p:sldId id="272" r:id="rId17"/>
    <p:sldId id="273" r:id="rId18"/>
    <p:sldId id="274" r:id="rId19"/>
    <p:sldId id="280" r:id="rId20"/>
    <p:sldId id="282" r:id="rId21"/>
    <p:sldId id="283" r:id="rId22"/>
    <p:sldId id="260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072C1-9D1E-4ED2-BA32-DDCDA8466B39}" type="datetimeFigureOut">
              <a:rPr lang="es-CO" smtClean="0"/>
              <a:t>21/11/2017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C5992-9D89-40D4-8181-4D9CE1F0EC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595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dirty="0" smtClean="0"/>
          </a:p>
        </p:txBody>
      </p:sp>
      <p:sp>
        <p:nvSpPr>
          <p:cNvPr id="91140" name="4 Marcador de fecha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6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dirty="0" smtClean="0"/>
          </a:p>
        </p:txBody>
      </p:sp>
      <p:sp>
        <p:nvSpPr>
          <p:cNvPr id="91140" name="4 Marcador de fecha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52B-ED2E-480E-9C67-21359941319E}" type="datetimeFigureOut">
              <a:rPr lang="es-CO" smtClean="0"/>
              <a:t>21/11/2017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CE5A-4013-4478-80E7-B105CBF0A1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74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52B-ED2E-480E-9C67-21359941319E}" type="datetimeFigureOut">
              <a:rPr lang="es-CO" smtClean="0"/>
              <a:t>21/11/2017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CE5A-4013-4478-80E7-B105CBF0A1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06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52B-ED2E-480E-9C67-21359941319E}" type="datetimeFigureOut">
              <a:rPr lang="es-CO" smtClean="0"/>
              <a:t>21/11/2017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CE5A-4013-4478-80E7-B105CBF0A1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107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52B-ED2E-480E-9C67-21359941319E}" type="datetimeFigureOut">
              <a:rPr lang="es-CO" smtClean="0"/>
              <a:t>21/11/2017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CE5A-4013-4478-80E7-B105CBF0A1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613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52B-ED2E-480E-9C67-21359941319E}" type="datetimeFigureOut">
              <a:rPr lang="es-CO" smtClean="0"/>
              <a:t>21/11/2017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CE5A-4013-4478-80E7-B105CBF0A1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2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52B-ED2E-480E-9C67-21359941319E}" type="datetimeFigureOut">
              <a:rPr lang="es-CO" smtClean="0"/>
              <a:t>21/11/2017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CE5A-4013-4478-80E7-B105CBF0A1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718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52B-ED2E-480E-9C67-21359941319E}" type="datetimeFigureOut">
              <a:rPr lang="es-CO" smtClean="0"/>
              <a:t>21/11/2017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CE5A-4013-4478-80E7-B105CBF0A1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67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52B-ED2E-480E-9C67-21359941319E}" type="datetimeFigureOut">
              <a:rPr lang="es-CO" smtClean="0"/>
              <a:t>21/11/2017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CE5A-4013-4478-80E7-B105CBF0A1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14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52B-ED2E-480E-9C67-21359941319E}" type="datetimeFigureOut">
              <a:rPr lang="es-CO" smtClean="0"/>
              <a:t>21/11/2017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CE5A-4013-4478-80E7-B105CBF0A1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370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52B-ED2E-480E-9C67-21359941319E}" type="datetimeFigureOut">
              <a:rPr lang="es-CO" smtClean="0"/>
              <a:t>21/11/2017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CE5A-4013-4478-80E7-B105CBF0A1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930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52B-ED2E-480E-9C67-21359941319E}" type="datetimeFigureOut">
              <a:rPr lang="es-CO" smtClean="0"/>
              <a:t>21/11/2017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CE5A-4013-4478-80E7-B105CBF0A1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43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E52B-ED2E-480E-9C67-21359941319E}" type="datetimeFigureOut">
              <a:rPr lang="es-CO" smtClean="0"/>
              <a:t>21/11/2017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CE5A-4013-4478-80E7-B105CBF0A1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40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1 Título"/>
          <p:cNvSpPr txBox="1">
            <a:spLocks/>
          </p:cNvSpPr>
          <p:nvPr/>
        </p:nvSpPr>
        <p:spPr bwMode="auto">
          <a:xfrm>
            <a:off x="1832686" y="2710166"/>
            <a:ext cx="7757271" cy="89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sz="2400" b="1" dirty="0" smtClean="0">
                <a:solidFill>
                  <a:prstClr val="black"/>
                </a:solidFill>
                <a:latin typeface="Trebuchet MS"/>
              </a:rPr>
              <a:t>AGUA POTABLE:  OBJETIVO DE  DESARROLLO SOSTENIBLE PRIORITARIO </a:t>
            </a:r>
            <a:r>
              <a:rPr lang="es-CO" altLang="es-CO" sz="2400" b="1" dirty="0">
                <a:solidFill>
                  <a:prstClr val="black"/>
                </a:solidFill>
                <a:latin typeface="Trebuchet MS"/>
              </a:rPr>
              <a:t>PARA </a:t>
            </a:r>
            <a:r>
              <a:rPr lang="es-CO" altLang="es-CO" sz="2400" b="1" dirty="0" smtClean="0">
                <a:solidFill>
                  <a:prstClr val="black"/>
                </a:solidFill>
                <a:latin typeface="Trebuchet MS"/>
              </a:rPr>
              <a:t>BOLIVAR </a:t>
            </a:r>
            <a:r>
              <a:rPr lang="es-CO" altLang="es-CO" sz="2400" b="1" dirty="0">
                <a:solidFill>
                  <a:prstClr val="black"/>
                </a:solidFill>
                <a:latin typeface="Trebuchet MS"/>
              </a:rPr>
              <a:t>Y LA </a:t>
            </a:r>
            <a:r>
              <a:rPr lang="es-CO" altLang="es-CO" sz="2400" b="1" dirty="0" smtClean="0">
                <a:solidFill>
                  <a:prstClr val="black"/>
                </a:solidFill>
                <a:latin typeface="Trebuchet MS"/>
              </a:rPr>
              <a:t>REGION</a:t>
            </a:r>
            <a:endParaRPr lang="es-CO" altLang="es-CO" sz="2400" b="1" dirty="0">
              <a:solidFill>
                <a:prstClr val="black"/>
              </a:solidFill>
              <a:latin typeface="Trebuchet M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O" altLang="es-CO" sz="2400" b="1" dirty="0">
              <a:solidFill>
                <a:prstClr val="black"/>
              </a:solidFill>
              <a:latin typeface="Trebuchet M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sz="2400" b="1" dirty="0" smtClean="0">
                <a:solidFill>
                  <a:prstClr val="black"/>
                </a:solidFill>
                <a:latin typeface="Trebuchet MS"/>
              </a:rPr>
              <a:t>Mery Luz Londoño García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b="1" dirty="0" smtClean="0">
                <a:solidFill>
                  <a:prstClr val="black"/>
                </a:solidFill>
                <a:latin typeface="Trebuchet MS"/>
              </a:rPr>
              <a:t>Secretaria de Planeación Departamental</a:t>
            </a:r>
            <a:endParaRPr lang="es-CO" altLang="es-CO" sz="1050" b="1" dirty="0">
              <a:solidFill>
                <a:prstClr val="black"/>
              </a:solidFill>
              <a:latin typeface="Trebuchet M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O" altLang="es-CO" sz="1100" b="1" dirty="0">
              <a:solidFill>
                <a:prstClr val="black"/>
              </a:solidFill>
              <a:latin typeface="Trebuchet M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O" altLang="es-CO" sz="1100" b="1" dirty="0">
              <a:solidFill>
                <a:prstClr val="black"/>
              </a:solidFill>
              <a:latin typeface="Trebuchet M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sz="1600" i="1" dirty="0">
                <a:solidFill>
                  <a:prstClr val="black"/>
                </a:solidFill>
                <a:latin typeface="Trebuchet MS"/>
              </a:rPr>
              <a:t>Cartagena de Indias D.T.C., 21 de noviembre de 2017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O" altLang="es-CO" sz="1200" dirty="0">
              <a:solidFill>
                <a:prstClr val="black"/>
              </a:solidFill>
            </a:endParaRPr>
          </a:p>
        </p:txBody>
      </p:sp>
      <p:pic>
        <p:nvPicPr>
          <p:cNvPr id="6" name="Imagen 5" descr="Escudo Bolíva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5126104" y="1270006"/>
            <a:ext cx="1736751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57" y="5805265"/>
            <a:ext cx="2817353" cy="8967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579549" y="268607"/>
            <a:ext cx="11165983" cy="89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sz="2400" b="1" dirty="0" smtClean="0">
                <a:solidFill>
                  <a:srgbClr val="0070C0"/>
                </a:solidFill>
                <a:latin typeface="Trebuchet MS"/>
              </a:rPr>
              <a:t>EL AGUA EN EL DESARROLLO URBANO Y TERRITORIAL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CO" sz="2400" b="1" dirty="0" smtClean="0">
                <a:solidFill>
                  <a:srgbClr val="0070C0"/>
                </a:solidFill>
                <a:latin typeface="Trebuchet MS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CO" sz="2800" b="1" dirty="0" smtClean="0">
                <a:solidFill>
                  <a:srgbClr val="0070C0"/>
                </a:solidFill>
                <a:latin typeface="Trebuchet MS"/>
              </a:rPr>
              <a:t>              RUITM                                                            SIAB</a:t>
            </a:r>
            <a:endParaRPr lang="es-CO" altLang="es-CO" sz="2800" b="1" dirty="0">
              <a:solidFill>
                <a:srgbClr val="0070C0"/>
              </a:solidFill>
              <a:latin typeface="Trebuchet M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O" altLang="es-CO" sz="2400" b="1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57241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b="1" dirty="0"/>
              <a:t>BOLÍVAR DEPARTAMENTO POTENCIA HIDRICA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9700" y="2516754"/>
            <a:ext cx="5855877" cy="17922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dirty="0" smtClean="0"/>
              <a:t>En </a:t>
            </a:r>
            <a:r>
              <a:rPr lang="es-CO" dirty="0"/>
              <a:t>esto radica gran parte de su complejidad y se constituye como un elemento clave para poder promover el desarrollo humano.  </a:t>
            </a:r>
          </a:p>
        </p:txBody>
      </p:sp>
      <p:pic>
        <p:nvPicPr>
          <p:cNvPr id="4" name="Imagen 3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31" y="1389920"/>
            <a:ext cx="4354670" cy="53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4717" y="526674"/>
            <a:ext cx="10515600" cy="916172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/>
              <a:t>ANTECEDENTES EN BOLIVAR 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4717" y="1690688"/>
            <a:ext cx="10325356" cy="44644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O" dirty="0"/>
              <a:t>En el año 2012, el sector de agua potable </a:t>
            </a:r>
            <a:r>
              <a:rPr lang="es-CO" dirty="0" smtClean="0"/>
              <a:t>en el Departamento arrastraba </a:t>
            </a:r>
            <a:r>
              <a:rPr lang="es-CO" dirty="0"/>
              <a:t>un rezago histórico con algunos </a:t>
            </a:r>
            <a:r>
              <a:rPr lang="es-CO" dirty="0" smtClean="0"/>
              <a:t>de los </a:t>
            </a:r>
            <a:r>
              <a:rPr lang="es-CO" dirty="0"/>
              <a:t>peores indicadores de cobertura y calidad de agua del país </a:t>
            </a:r>
            <a:r>
              <a:rPr lang="es-CO" dirty="0" smtClean="0"/>
              <a:t>alcanzaban un </a:t>
            </a:r>
            <a:r>
              <a:rPr lang="es-CO" dirty="0">
                <a:solidFill>
                  <a:srgbClr val="0070C0"/>
                </a:solidFill>
              </a:rPr>
              <a:t>36.15% y 32,42% </a:t>
            </a:r>
            <a:r>
              <a:rPr lang="es-CO" dirty="0"/>
              <a:t>respectivamente. </a:t>
            </a:r>
            <a:endParaRPr lang="es-CO" dirty="0" smtClean="0"/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 smtClean="0"/>
              <a:t>En 2015 este </a:t>
            </a:r>
            <a:r>
              <a:rPr lang="es-CO" dirty="0"/>
              <a:t>escenario es completamente diferente gracias a la construcción </a:t>
            </a:r>
            <a:r>
              <a:rPr lang="es-CO" dirty="0" smtClean="0"/>
              <a:t>de nuevos </a:t>
            </a:r>
            <a:r>
              <a:rPr lang="es-CO" dirty="0"/>
              <a:t>acueductos, soportada en el esquema financiero y operativo de </a:t>
            </a:r>
            <a:r>
              <a:rPr lang="es-CO" dirty="0" smtClean="0"/>
              <a:t>los Planes </a:t>
            </a:r>
            <a:r>
              <a:rPr lang="es-CO" dirty="0"/>
              <a:t>Departamentales de Agua (PDA) reglamentados por el </a:t>
            </a:r>
            <a:r>
              <a:rPr lang="es-CO" dirty="0" smtClean="0"/>
              <a:t>MVCT a </a:t>
            </a:r>
            <a:r>
              <a:rPr lang="es-CO" dirty="0"/>
              <a:t>través del decreto 2246 de 2012</a:t>
            </a:r>
            <a:r>
              <a:rPr lang="es-CO" dirty="0" smtClean="0"/>
              <a:t>.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/>
              <a:t>El plan </a:t>
            </a:r>
            <a:r>
              <a:rPr lang="es-CO" dirty="0" smtClean="0"/>
              <a:t>departamental </a:t>
            </a:r>
            <a:r>
              <a:rPr lang="es-CO" dirty="0"/>
              <a:t>de agua </a:t>
            </a:r>
            <a:r>
              <a:rPr lang="es-CO" dirty="0" smtClean="0"/>
              <a:t>realiza un </a:t>
            </a:r>
            <a:r>
              <a:rPr lang="es-CO" dirty="0"/>
              <a:t>esfuerzo </a:t>
            </a:r>
            <a:r>
              <a:rPr lang="es-CO" dirty="0" smtClean="0"/>
              <a:t>con el gobierno </a:t>
            </a:r>
            <a:r>
              <a:rPr lang="es-CO" dirty="0"/>
              <a:t>nacional y </a:t>
            </a:r>
            <a:r>
              <a:rPr lang="es-CO" dirty="0" smtClean="0"/>
              <a:t>gobiernos territoriales para avanzar en estos indicadores</a:t>
            </a:r>
            <a:endParaRPr lang="es-CO" dirty="0"/>
          </a:p>
        </p:txBody>
      </p:sp>
      <p:pic>
        <p:nvPicPr>
          <p:cNvPr id="4" name="Imagen 3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0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7592" y="6182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/>
              <a:t>PLAN DE DESARROLLO BOLIVAR SI AVANZA </a:t>
            </a:r>
            <a:endParaRPr lang="es-CO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46975" y="2034862"/>
            <a:ext cx="10468377" cy="34515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400" dirty="0"/>
              <a:t>El Gobierno Departamental en articulación con los ODS elaboró el Plan de Desarrollo «Bolívar sí Avanza», y en concordancia con el ODS 6 presenta el Programa «Bolívar sí Avanza con agua potable y Saneamiento básico </a:t>
            </a:r>
            <a:r>
              <a:rPr lang="es-CO" sz="2400" dirty="0" smtClean="0"/>
              <a:t>ambiental</a:t>
            </a:r>
            <a:r>
              <a:rPr lang="es-CO" sz="2400" dirty="0" smtClean="0"/>
              <a:t>»</a:t>
            </a:r>
          </a:p>
          <a:p>
            <a:pPr marL="0" indent="0" algn="just">
              <a:buNone/>
            </a:pPr>
            <a:endParaRPr lang="es-CO" sz="2400" dirty="0"/>
          </a:p>
          <a:p>
            <a:pPr marL="0" indent="0" algn="just">
              <a:buNone/>
            </a:pPr>
            <a:r>
              <a:rPr lang="es-CO" sz="2400" dirty="0" smtClean="0"/>
              <a:t>Los </a:t>
            </a:r>
            <a:r>
              <a:rPr lang="es-CO" sz="2400" dirty="0"/>
              <a:t>objetivos del programa son en materia de Agua Potable son:</a:t>
            </a:r>
          </a:p>
          <a:p>
            <a:pPr algn="just">
              <a:buAutoNum type="arabicPeriod"/>
            </a:pPr>
            <a:r>
              <a:rPr lang="es-CO" sz="2400" dirty="0">
                <a:solidFill>
                  <a:srgbClr val="0070C0"/>
                </a:solidFill>
              </a:rPr>
              <a:t>Aumentar la cobertura de las redes de acueducto al 100% de las cabeceras y aumentar cobertura en zonas rurales</a:t>
            </a:r>
          </a:p>
          <a:p>
            <a:pPr algn="just">
              <a:buAutoNum type="arabicPeriod"/>
            </a:pPr>
            <a:r>
              <a:rPr lang="es-CO" sz="2400" dirty="0">
                <a:solidFill>
                  <a:srgbClr val="0070C0"/>
                </a:solidFill>
              </a:rPr>
              <a:t>Mejorar la calidad del agua suministrada a la ciudadanía</a:t>
            </a:r>
          </a:p>
        </p:txBody>
      </p:sp>
      <p:pic>
        <p:nvPicPr>
          <p:cNvPr id="4" name="Imagen 3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2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0315" y="315686"/>
            <a:ext cx="8231365" cy="939852"/>
          </a:xfrm>
        </p:spPr>
        <p:txBody>
          <a:bodyPr>
            <a:normAutofit/>
          </a:bodyPr>
          <a:lstStyle/>
          <a:p>
            <a:pPr algn="just"/>
            <a:r>
              <a:rPr lang="es-CO" sz="4000" b="1" dirty="0" smtClean="0"/>
              <a:t>LINEA BASE Y METAS EN AGUA POTABLE</a:t>
            </a:r>
            <a:endParaRPr lang="es-CO" sz="4000" b="1" dirty="0"/>
          </a:p>
        </p:txBody>
      </p:sp>
      <p:pic>
        <p:nvPicPr>
          <p:cNvPr id="5" name="Imagen 4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48690"/>
              </p:ext>
            </p:extLst>
          </p:nvPr>
        </p:nvGraphicFramePr>
        <p:xfrm>
          <a:off x="1387895" y="1195003"/>
          <a:ext cx="8929695" cy="5569585"/>
        </p:xfrm>
        <a:graphic>
          <a:graphicData uri="http://schemas.openxmlformats.org/drawingml/2006/table">
            <a:tbl>
              <a:tblPr/>
              <a:tblGrid>
                <a:gridCol w="1119897"/>
                <a:gridCol w="722038"/>
                <a:gridCol w="1444196"/>
                <a:gridCol w="900112"/>
                <a:gridCol w="1185863"/>
                <a:gridCol w="1285875"/>
                <a:gridCol w="1114425"/>
                <a:gridCol w="1157289"/>
              </a:tblGrid>
              <a:tr h="469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EJE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ESTRATG.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 DLLO.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NOMBRE       INDICADOR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LÍNEA BASE 2016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POBLACIÓN COBERTURA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METAS DE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RESULTADO A 2019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AVANCE </a:t>
                      </a:r>
                      <a:endParaRPr lang="es-ES" sz="14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2016-2017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AVANCE </a:t>
                      </a:r>
                      <a:r>
                        <a:rPr lang="es-E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</a:t>
                      </a:r>
                      <a:r>
                        <a:rPr lang="es-ES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RESULTADO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9900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DESARROLLO SOSTENIBLE Y GESTIÓN </a:t>
                      </a:r>
                      <a:r>
                        <a:rPr lang="es-E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AMBIENTAL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5" marR="6985" marT="698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AGUA PARA LA PROSPERIDAD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(PLAN </a:t>
                      </a:r>
                      <a:r>
                        <a:rPr lang="es-E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DEPARTAMENTAL DE </a:t>
                      </a:r>
                      <a:r>
                        <a:rPr lang="es-ES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AGUA)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5" marR="6985" marT="698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cobertura agua potable cabecera municipal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584.699 hab.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Aumentar a 100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38.868 </a:t>
                      </a: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hab.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(ver tabla </a:t>
                      </a: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1)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90,6%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cobertura agua potable zona rural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151.876 hab.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Aumentar a 50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17.164 hab.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(ver</a:t>
                      </a:r>
                      <a:r>
                        <a:rPr lang="es-ES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tabla </a:t>
                      </a:r>
                      <a:r>
                        <a:rPr lang="es-E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2)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40%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9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Cobertura alcantarillado cabecera municipal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137.576 hab.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Aumentar a 35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8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Cobertura de aseo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302.668 hab.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Aumentar a 55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31.288 hab.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(ver tabla </a:t>
                      </a:r>
                      <a:r>
                        <a:rPr lang="es-E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3)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48.5%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Calidad de agua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IRCA:</a:t>
                      </a:r>
                      <a:endParaRPr lang="es-ES" sz="16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N.A.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Apoyar a 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 </a:t>
                      </a: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mpios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 reducir </a:t>
                      </a: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IRCA a 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  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municipios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48,8%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IRCA: 26%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 de</a:t>
                      </a:r>
                      <a:r>
                        <a:rPr lang="es-CO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los puntos % a disminuir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26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Promedio continuidad del servicio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h/dia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N.A.</a:t>
                      </a:r>
                      <a:endParaRPr lang="es-C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Aumentar promedio </a:t>
                      </a: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h/</a:t>
                      </a:r>
                      <a:r>
                        <a:rPr lang="es-E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h/</a:t>
                      </a:r>
                      <a:r>
                        <a:rPr lang="es-E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77%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8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0315" y="315686"/>
            <a:ext cx="8937939" cy="939852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/>
              <a:t>COBERTURA EN AGUA POTABLE POR MUNICIPIOS</a:t>
            </a:r>
            <a:endParaRPr lang="es-CO" sz="4000" b="1" dirty="0"/>
          </a:p>
        </p:txBody>
      </p:sp>
      <p:pic>
        <p:nvPicPr>
          <p:cNvPr id="5" name="Imagen 4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81728"/>
              </p:ext>
            </p:extLst>
          </p:nvPr>
        </p:nvGraphicFramePr>
        <p:xfrm>
          <a:off x="669700" y="1195003"/>
          <a:ext cx="10509161" cy="5555601"/>
        </p:xfrm>
        <a:graphic>
          <a:graphicData uri="http://schemas.openxmlformats.org/drawingml/2006/table">
            <a:tbl>
              <a:tblPr/>
              <a:tblGrid>
                <a:gridCol w="1895330"/>
                <a:gridCol w="1230547"/>
                <a:gridCol w="1230547"/>
                <a:gridCol w="1230547"/>
                <a:gridCol w="1230547"/>
                <a:gridCol w="1081921"/>
                <a:gridCol w="1215453"/>
                <a:gridCol w="1394269"/>
              </a:tblGrid>
              <a:tr h="3879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Pob</a:t>
                      </a:r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Total cabecera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108000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ACHÍ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39,99%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39,99%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4.280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ALTOS DEL ROSARIO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8.648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ARENAL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29,99%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5.460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ARJONA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59.175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ARROYOHONDO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6.912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BARRANCO DE LOBA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44,99%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6.449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CALAMAR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13.577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CANTAGALLO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4.606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CICUCO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7.641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CLEMENCIA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44,99%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10.799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CÓRDOBA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3.069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 CARMEN DE BOL.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61.785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 GUAMO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4.394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 PEÑÓN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39,99%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39,99%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39,99%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4.124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HATILLO DE LOBA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3.566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MAGANGUÉ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86.210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MAHATES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97,97%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10.123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MARGARITA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50,03%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39,99%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80,03%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80,03%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80,03%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1.777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MARÍA LA BAJA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21.873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MONTECRISTO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51,99%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11.789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MOMPÓS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26.468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MORALES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80,01%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6.048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NOROSÍ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37,49%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34,98%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35,02%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35,02%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35,02%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35,02%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2.137</a:t>
                      </a:r>
                    </a:p>
                  </a:txBody>
                  <a:tcPr marL="9525" marR="108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0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0315" y="58106"/>
            <a:ext cx="8231365" cy="939852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/>
              <a:t>COBERTURA EN AGUA POTABLE POR MUNICIPIOS</a:t>
            </a:r>
            <a:endParaRPr lang="es-CO" sz="4000" b="1" dirty="0"/>
          </a:p>
        </p:txBody>
      </p:sp>
      <p:pic>
        <p:nvPicPr>
          <p:cNvPr id="5" name="Imagen 4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89529"/>
              </p:ext>
            </p:extLst>
          </p:nvPr>
        </p:nvGraphicFramePr>
        <p:xfrm>
          <a:off x="575256" y="1004553"/>
          <a:ext cx="10281631" cy="5761962"/>
        </p:xfrm>
        <a:graphic>
          <a:graphicData uri="http://schemas.openxmlformats.org/drawingml/2006/table">
            <a:tbl>
              <a:tblPr/>
              <a:tblGrid>
                <a:gridCol w="1854291"/>
                <a:gridCol w="1203906"/>
                <a:gridCol w="1203906"/>
                <a:gridCol w="1203906"/>
                <a:gridCol w="1203906"/>
                <a:gridCol w="1203906"/>
                <a:gridCol w="1036931"/>
                <a:gridCol w="1370879"/>
              </a:tblGrid>
              <a:tr h="4194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Municipio</a:t>
                      </a: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Pob.Total</a:t>
                      </a:r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cabecera 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72000" marT="2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PINILLOS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56,02%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2.747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REGIDOR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34,99%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34,99%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4.699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RÍO VIEJO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10.049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 CRISTÓBAL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52,99%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5.686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 ESTANISLAO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12.178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 FERNANDO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90,02%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90,02%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90,02%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2.979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 JACINTO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20.975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 JACINTO DEL C.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33,99%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90,00%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4.014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 JUAN N.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26.934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 MARTÍN DE L.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94,99%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94,99%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94,99%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7.759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 PABLO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31.075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SANTA CATALINA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61,99%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4.849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SANTA ROSA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15.156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SANTA ROSA DEL S.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24.553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SIMITÍ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10.588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SOPLAVIENTO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8.308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TALAIGUA NUEVO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90,01%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94,99%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94,99%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94,99%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5.443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TIQUISIO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47,99%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6.431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TURBACO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68.957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TURBANA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14.114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VILLANUEVA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18.721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8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ZAMBRANO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100,00%</a:t>
                      </a: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10.757</a:t>
                      </a:r>
                    </a:p>
                  </a:txBody>
                  <a:tcPr marL="9525" marR="720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7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</a:t>
                      </a:r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Bolívar</a:t>
                      </a:r>
                    </a:p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(PROM.POND.)*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36.6%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45.9%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45.9%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  <a:endParaRPr lang="es-CO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6" marR="2526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687.882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26" marR="72000" marT="2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6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15026" y="1992968"/>
            <a:ext cx="9303228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200" dirty="0"/>
              <a:t>Se ha avanzado en la Cobertura en zonas rurales que son las que presentan hoy el mayor déficit en materia de prestación del servicio.</a:t>
            </a:r>
          </a:p>
          <a:p>
            <a:pPr marL="0" indent="0" algn="just">
              <a:buNone/>
            </a:pPr>
            <a:endParaRPr lang="es-CO" sz="3200" dirty="0"/>
          </a:p>
          <a:p>
            <a:pPr marL="0" indent="0" algn="just">
              <a:buNone/>
            </a:pPr>
            <a:r>
              <a:rPr lang="es-CO" sz="3200" dirty="0"/>
              <a:t>Así mismo el IRCA se ha reducido en un 7% lo cual es una tendencia que de mantenerse se lograría el cumplimiento total de la meta propuesta para el final del periodo de Gobierno en 2019</a:t>
            </a:r>
          </a:p>
        </p:txBody>
      </p:sp>
      <p:pic>
        <p:nvPicPr>
          <p:cNvPr id="4" name="Imagen 3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880315" y="315686"/>
            <a:ext cx="8937939" cy="939852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/>
              <a:t>COBERTURA EN AGUA POTABLE POR MUNICIPIOS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22701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0006" y="1812022"/>
            <a:ext cx="9817994" cy="3880773"/>
          </a:xfrm>
        </p:spPr>
        <p:txBody>
          <a:bodyPr>
            <a:normAutofit/>
          </a:bodyPr>
          <a:lstStyle/>
          <a:p>
            <a:pPr algn="just"/>
            <a:r>
              <a:rPr lang="es-CO" sz="3200" dirty="0"/>
              <a:t>El actual Plan Departamental de Aguas tiene como objetivo seguir avanzando en este sentido y constituirse como una política de estado que al largo plazo contribuya a la consecución de la cobertura total en </a:t>
            </a:r>
            <a:r>
              <a:rPr lang="es-CO" sz="3200" dirty="0" smtClean="0"/>
              <a:t>el servicio de agua potable. </a:t>
            </a:r>
            <a:endParaRPr lang="es-CO" sz="3200" dirty="0"/>
          </a:p>
          <a:p>
            <a:endParaRPr lang="es-CO" dirty="0"/>
          </a:p>
        </p:txBody>
      </p:sp>
      <p:pic>
        <p:nvPicPr>
          <p:cNvPr id="4" name="Imagen 3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880315" y="315686"/>
            <a:ext cx="8937939" cy="939852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/>
              <a:t>COBERTURA EN AGUA POTABLE POR MUNICIPIOS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25841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43307"/>
            <a:ext cx="6532029" cy="2684371"/>
          </a:xfrm>
        </p:spPr>
        <p:txBody>
          <a:bodyPr>
            <a:noAutofit/>
          </a:bodyPr>
          <a:lstStyle/>
          <a:p>
            <a:pPr algn="just"/>
            <a:r>
              <a:rPr lang="es-CO" sz="3200" dirty="0"/>
              <a:t>Bolívar a 2019 será un departamento más sostenible con un servicio de agua potable óptimos en las cabeceras municipales y en aumento de cobertura y calidad en las zonas rurales.</a:t>
            </a:r>
          </a:p>
          <a:p>
            <a:pPr algn="just"/>
            <a:endParaRPr lang="es-CO" sz="3200" dirty="0"/>
          </a:p>
          <a:p>
            <a:pPr algn="just"/>
            <a:r>
              <a:rPr lang="es-CO" sz="3200" dirty="0"/>
              <a:t>Mejorará las cobertura de Saneamiento Básico para garantizar la conservación de los cuerpos de agua y la salud de las personas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70" y="2102328"/>
            <a:ext cx="4572000" cy="3036627"/>
          </a:xfrm>
          <a:prstGeom prst="rect">
            <a:avLst/>
          </a:prstGeom>
        </p:spPr>
      </p:pic>
      <p:pic>
        <p:nvPicPr>
          <p:cNvPr id="5" name="Imagen 4" descr="Escudo Bolíva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880315" y="315686"/>
            <a:ext cx="8937939" cy="939852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/>
              <a:t>HACIA DONDE VAMOS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35173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155" y="1384633"/>
            <a:ext cx="3464417" cy="939852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/>
              <a:t/>
            </a:r>
            <a:br>
              <a:rPr lang="es-CO" sz="4000" b="1" dirty="0" smtClean="0"/>
            </a:br>
            <a:r>
              <a:rPr lang="es-CO" sz="4000" b="1" dirty="0" smtClean="0"/>
              <a:t>GESTION  </a:t>
            </a:r>
            <a:r>
              <a:rPr lang="es-CO" sz="4000" b="1" dirty="0" smtClean="0"/>
              <a:t/>
            </a:r>
            <a:br>
              <a:rPr lang="es-CO" sz="4000" b="1" dirty="0" smtClean="0"/>
            </a:br>
            <a:r>
              <a:rPr lang="es-CO" sz="4000" b="1" dirty="0" smtClean="0"/>
              <a:t>+ </a:t>
            </a:r>
            <a:br>
              <a:rPr lang="es-CO" sz="4000" b="1" dirty="0" smtClean="0"/>
            </a:br>
            <a:r>
              <a:rPr lang="es-CO" sz="4000" b="1" dirty="0" smtClean="0"/>
              <a:t>GOBERNALIDAD</a:t>
            </a:r>
            <a:endParaRPr lang="es-CO" sz="4000" b="1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964843" y="3576725"/>
            <a:ext cx="10465157" cy="3227701"/>
          </a:xfrm>
        </p:spPr>
        <p:txBody>
          <a:bodyPr/>
          <a:lstStyle/>
          <a:p>
            <a:r>
              <a:rPr lang="es-ES" dirty="0" smtClean="0"/>
              <a:t>Proyectos que funcionen con energías renovables</a:t>
            </a:r>
          </a:p>
          <a:p>
            <a:r>
              <a:rPr lang="es-ES" dirty="0" smtClean="0"/>
              <a:t>Apoyo transitorio a ente territorial y operador</a:t>
            </a:r>
          </a:p>
          <a:p>
            <a:r>
              <a:rPr lang="es-ES" dirty="0" smtClean="0"/>
              <a:t>Programas de </a:t>
            </a:r>
            <a:r>
              <a:rPr lang="es-ES" dirty="0" smtClean="0"/>
              <a:t>estímulos </a:t>
            </a:r>
            <a:r>
              <a:rPr lang="es-ES" dirty="0" smtClean="0"/>
              <a:t>y subsidios para legalizar su </a:t>
            </a:r>
            <a:r>
              <a:rPr lang="es-ES" dirty="0" smtClean="0"/>
              <a:t>conexión</a:t>
            </a:r>
            <a:endParaRPr lang="es-ES" dirty="0" smtClean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999409" y="977430"/>
            <a:ext cx="4368085" cy="1754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4000" b="1" dirty="0" smtClean="0"/>
          </a:p>
          <a:p>
            <a:pPr algn="ctr"/>
            <a:r>
              <a:rPr lang="es-ES" sz="4000" b="1" dirty="0" smtClean="0"/>
              <a:t>CLAVE </a:t>
            </a:r>
            <a:r>
              <a:rPr lang="es-ES" sz="4000" b="1" dirty="0" smtClean="0"/>
              <a:t>PARA LA SOSTENIBILIDAD DEL SERVICIO</a:t>
            </a:r>
            <a:endParaRPr lang="es-CO" sz="4000" b="1" dirty="0"/>
          </a:p>
        </p:txBody>
      </p:sp>
      <p:sp>
        <p:nvSpPr>
          <p:cNvPr id="10" name="Flecha derecha 9"/>
          <p:cNvSpPr/>
          <p:nvPr/>
        </p:nvSpPr>
        <p:spPr>
          <a:xfrm>
            <a:off x="4546242" y="1493949"/>
            <a:ext cx="1184857" cy="1236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530439" y="132393"/>
            <a:ext cx="8937939" cy="939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000" b="1" dirty="0" smtClean="0"/>
              <a:t>RETOS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5897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3695" y="154526"/>
            <a:ext cx="9144000" cy="1368232"/>
          </a:xfrm>
        </p:spPr>
        <p:txBody>
          <a:bodyPr>
            <a:normAutofit/>
          </a:bodyPr>
          <a:lstStyle/>
          <a:p>
            <a:r>
              <a:rPr lang="es-CO" sz="3600" b="1" dirty="0" smtClean="0"/>
              <a:t>AGUA POTABLE DERECHO FUNDAMENTAL</a:t>
            </a:r>
            <a:endParaRPr lang="es-CO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855" y="2352788"/>
            <a:ext cx="4956514" cy="165576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3200" dirty="0" smtClean="0"/>
              <a:t>Comunidad internacional</a:t>
            </a:r>
          </a:p>
          <a:p>
            <a:pPr algn="just"/>
            <a:endParaRPr lang="es-CO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3200" dirty="0" smtClean="0"/>
              <a:t>Organismos de protección de los derechos humanos</a:t>
            </a:r>
            <a:endParaRPr lang="es-CO" sz="3200" dirty="0"/>
          </a:p>
        </p:txBody>
      </p:sp>
      <p:pic>
        <p:nvPicPr>
          <p:cNvPr id="4" name="Imagen 3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6168686" y="2352788"/>
            <a:ext cx="590096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3200" dirty="0" smtClean="0"/>
              <a:t>El mayor problema del agua potable radica en la imposibilidad de acceso al </a:t>
            </a:r>
            <a:r>
              <a:rPr lang="es-CO" sz="3200" dirty="0"/>
              <a:t>recurso hídrico de la población  mundial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5228823" y="2910624"/>
            <a:ext cx="939863" cy="772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880315" y="315686"/>
            <a:ext cx="8937939" cy="939852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/>
              <a:t>RETOS</a:t>
            </a:r>
            <a:endParaRPr lang="es-CO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051342"/>
            <a:ext cx="10515600" cy="93045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El agua cubre el 71.% de la superficie de la tierra</a:t>
            </a:r>
          </a:p>
          <a:p>
            <a:r>
              <a:rPr lang="es-ES" dirty="0" smtClean="0"/>
              <a:t>El 97,3% del agua se encuentran en los océanos</a:t>
            </a:r>
          </a:p>
          <a:p>
            <a:endParaRPr lang="es-CO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21217" y="1111490"/>
            <a:ext cx="9427335" cy="939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000" b="1" dirty="0" smtClean="0"/>
              <a:t>Cuidado y Protección de Fuentes </a:t>
            </a:r>
            <a:r>
              <a:rPr lang="es-CO" sz="4000" b="1" dirty="0" smtClean="0"/>
              <a:t>Hídricas</a:t>
            </a:r>
            <a:endParaRPr lang="es-CO" sz="4000" b="1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914400" y="3647224"/>
            <a:ext cx="3000777" cy="93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El 2.7% restante</a:t>
            </a:r>
          </a:p>
          <a:p>
            <a:endParaRPr lang="es-CO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273640" y="3174796"/>
            <a:ext cx="5127937" cy="93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El 2.1% en casquetes polares</a:t>
            </a:r>
          </a:p>
          <a:p>
            <a:endParaRPr lang="es-CO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4376670" y="4118129"/>
            <a:ext cx="4754451" cy="93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El 0,6 % es agua liquida</a:t>
            </a:r>
          </a:p>
          <a:p>
            <a:endParaRPr lang="es-CO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1029089" y="5243106"/>
            <a:ext cx="6234596" cy="93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El agua superficial es el 0,0014%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61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4" y="989002"/>
            <a:ext cx="10045153" cy="6480744"/>
          </a:xfrm>
        </p:spPr>
      </p:pic>
      <p:pic>
        <p:nvPicPr>
          <p:cNvPr id="5" name="Imagen 4" descr="Escudo Bolíva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200" dirty="0" smtClean="0"/>
              <a:t>PARA REFLEXIONAR</a:t>
            </a:r>
            <a:r>
              <a:rPr lang="es-CO" dirty="0" smtClean="0"/>
              <a:t>: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34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1 Título"/>
          <p:cNvSpPr txBox="1">
            <a:spLocks/>
          </p:cNvSpPr>
          <p:nvPr/>
        </p:nvSpPr>
        <p:spPr bwMode="auto">
          <a:xfrm>
            <a:off x="1781170" y="2710166"/>
            <a:ext cx="7757271" cy="89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sz="4800" b="1" dirty="0" smtClean="0">
                <a:solidFill>
                  <a:prstClr val="black"/>
                </a:solidFill>
              </a:rPr>
              <a:t>Gracias</a:t>
            </a:r>
            <a:endParaRPr lang="es-CO" altLang="es-CO" sz="4800" b="1" dirty="0">
              <a:solidFill>
                <a:prstClr val="black"/>
              </a:solidFill>
            </a:endParaRPr>
          </a:p>
        </p:txBody>
      </p:sp>
      <p:pic>
        <p:nvPicPr>
          <p:cNvPr id="6" name="Imagen 5" descr="Escudo Bolíva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4791429" y="366027"/>
            <a:ext cx="1736751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57" y="5805265"/>
            <a:ext cx="2817353" cy="896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430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1369" y="1250761"/>
            <a:ext cx="4404575" cy="1368232"/>
          </a:xfrm>
        </p:spPr>
        <p:txBody>
          <a:bodyPr>
            <a:noAutofit/>
          </a:bodyPr>
          <a:lstStyle/>
          <a:p>
            <a:r>
              <a:rPr lang="es-CO" sz="3600" b="1" dirty="0" smtClean="0"/>
              <a:t>ORGANIZACIÓN NACIONES UNIDAS AÑO 2000</a:t>
            </a:r>
            <a:endParaRPr lang="es-CO" sz="3600" b="1" dirty="0"/>
          </a:p>
        </p:txBody>
      </p:sp>
      <p:pic>
        <p:nvPicPr>
          <p:cNvPr id="4" name="Imagen 3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566671" y="3433418"/>
            <a:ext cx="1055638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3200" dirty="0" smtClean="0"/>
              <a:t>Los países en vía de desarrollo disminuyan a la mitad sus brechas de acceso a servicios básicos en los siguientes 15 años</a:t>
            </a:r>
            <a:endParaRPr lang="es-CO" sz="32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658377" y="1237220"/>
            <a:ext cx="4464678" cy="136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/>
              <a:t>OBJETIVOS DE DESARROLLO DEL MILENIO ODM</a:t>
            </a: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28294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2158" y="360590"/>
            <a:ext cx="9144000" cy="1368232"/>
          </a:xfrm>
        </p:spPr>
        <p:txBody>
          <a:bodyPr>
            <a:normAutofit/>
          </a:bodyPr>
          <a:lstStyle/>
          <a:p>
            <a:r>
              <a:rPr lang="es-CO" sz="3600" b="1" dirty="0" smtClean="0"/>
              <a:t>ASAMBLEA GENERAL ONU NOVIEMBRE DE 2002</a:t>
            </a:r>
            <a:endParaRPr lang="es-CO" sz="3600" b="1" dirty="0"/>
          </a:p>
        </p:txBody>
      </p:sp>
      <p:pic>
        <p:nvPicPr>
          <p:cNvPr id="4" name="Imagen 3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02276" y="2352788"/>
            <a:ext cx="10959921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3200" dirty="0" smtClean="0"/>
              <a:t>Carta internacional de derechos humanos PIDESC (Pacto internacional de derechos económicos, sociales y culturales)</a:t>
            </a:r>
            <a:endParaRPr lang="es-CO" sz="3200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4198218" y="3984941"/>
            <a:ext cx="590096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3200" dirty="0" smtClean="0"/>
              <a:t>Incluye Objetivo 15 </a:t>
            </a:r>
          </a:p>
          <a:p>
            <a:pPr algn="just"/>
            <a:r>
              <a:rPr lang="es-CO" sz="3200" dirty="0" smtClean="0"/>
              <a:t>“Derecho al agua”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4558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3695" y="154526"/>
            <a:ext cx="9144000" cy="1368232"/>
          </a:xfrm>
        </p:spPr>
        <p:txBody>
          <a:bodyPr>
            <a:normAutofit/>
          </a:bodyPr>
          <a:lstStyle/>
          <a:p>
            <a:r>
              <a:rPr lang="es-CO" sz="4400" b="1" dirty="0" smtClean="0"/>
              <a:t>ASAMBLEA GENERAL ONU 2015</a:t>
            </a:r>
            <a:endParaRPr lang="es-CO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863" y="2303311"/>
            <a:ext cx="11632063" cy="165576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3200" dirty="0" smtClean="0"/>
              <a:t>Agenda 2030 sobre desarrollo sostenible.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17 objetivos de desarrollo </a:t>
            </a:r>
            <a:r>
              <a:rPr lang="es-ES" sz="3200" dirty="0" smtClean="0"/>
              <a:t>sostenible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3200" dirty="0"/>
          </a:p>
        </p:txBody>
      </p:sp>
      <p:pic>
        <p:nvPicPr>
          <p:cNvPr id="4" name="Imagen 3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77862" y="3502354"/>
            <a:ext cx="7279005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0070C0"/>
                </a:solidFill>
              </a:rPr>
              <a:t>Objetivo No. 6 </a:t>
            </a:r>
            <a:r>
              <a:rPr lang="es-ES" sz="3200" dirty="0" smtClean="0"/>
              <a:t>“Garantizar la disponibilidad del agua y su gestión sostenible y el saneamiento para </a:t>
            </a:r>
            <a:r>
              <a:rPr lang="es-ES" sz="3200" dirty="0" smtClean="0"/>
              <a:t>todos”</a:t>
            </a:r>
            <a:endParaRPr lang="es-CO" sz="3200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259430" y="1566165"/>
            <a:ext cx="495651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16597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3695" y="154526"/>
            <a:ext cx="9144000" cy="1368232"/>
          </a:xfrm>
        </p:spPr>
        <p:txBody>
          <a:bodyPr>
            <a:normAutofit/>
          </a:bodyPr>
          <a:lstStyle/>
          <a:p>
            <a:r>
              <a:rPr lang="es-CO" sz="4400" b="1" dirty="0" smtClean="0"/>
              <a:t>EN COLOMBIA</a:t>
            </a:r>
            <a:endParaRPr lang="es-CO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864" y="2303311"/>
            <a:ext cx="4956514" cy="165576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3200" dirty="0" smtClean="0"/>
              <a:t>Constitución de 1991 art. 366. </a:t>
            </a:r>
          </a:p>
          <a:p>
            <a:pPr algn="just"/>
            <a:r>
              <a:rPr lang="es-CO" sz="3200" dirty="0" smtClean="0"/>
              <a:t>“Bienestar general y mejoramiento de la calidad de vida de la población.: Finalidades sociales del estado”</a:t>
            </a:r>
            <a:endParaRPr lang="es-CO" sz="3200" dirty="0"/>
          </a:p>
        </p:txBody>
      </p:sp>
      <p:pic>
        <p:nvPicPr>
          <p:cNvPr id="4" name="Imagen 3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5915695" y="2303311"/>
            <a:ext cx="590096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3200" dirty="0" smtClean="0"/>
              <a:t>Corte constitucional</a:t>
            </a:r>
          </a:p>
          <a:p>
            <a:pPr algn="just"/>
            <a:r>
              <a:rPr lang="es-CO" sz="3200" dirty="0" smtClean="0"/>
              <a:t>Objetivo fundamental del estado:</a:t>
            </a:r>
          </a:p>
          <a:p>
            <a:pPr algn="just"/>
            <a:r>
              <a:rPr lang="es-CO" sz="3200" dirty="0" smtClean="0"/>
              <a:t>Solución de los NBI</a:t>
            </a:r>
          </a:p>
          <a:p>
            <a:pPr algn="just"/>
            <a:r>
              <a:rPr lang="es-CO" sz="3200" dirty="0" smtClean="0"/>
              <a:t>Salud, educación, saneamiento ambiental, agua potable </a:t>
            </a:r>
            <a:endParaRPr lang="es-CO" sz="3200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259430" y="1566165"/>
            <a:ext cx="495651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1051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0816" y="470069"/>
            <a:ext cx="9144000" cy="518206"/>
          </a:xfrm>
        </p:spPr>
        <p:txBody>
          <a:bodyPr>
            <a:noAutofit/>
          </a:bodyPr>
          <a:lstStyle/>
          <a:p>
            <a:r>
              <a:rPr lang="es-CO" sz="4400" b="1" dirty="0" smtClean="0"/>
              <a:t>UBICACIÓN</a:t>
            </a:r>
            <a:endParaRPr lang="es-CO" sz="4400" b="1" dirty="0"/>
          </a:p>
        </p:txBody>
      </p:sp>
      <p:pic>
        <p:nvPicPr>
          <p:cNvPr id="4" name="Imagen 3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b="6815"/>
          <a:stretch/>
        </p:blipFill>
        <p:spPr>
          <a:xfrm>
            <a:off x="334268" y="1554994"/>
            <a:ext cx="5530718" cy="4094088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6433913" y="1877408"/>
            <a:ext cx="4640487" cy="204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s-CO" sz="2800" dirty="0" smtClean="0">
                <a:latin typeface="+mn-lt"/>
              </a:rPr>
              <a:t>Bolívar se ubica en el norte de la República de Colombia con limites con </a:t>
            </a:r>
            <a:r>
              <a:rPr lang="es-CO" sz="2800" b="1" dirty="0" smtClean="0">
                <a:latin typeface="+mn-lt"/>
              </a:rPr>
              <a:t>6</a:t>
            </a:r>
            <a:r>
              <a:rPr lang="es-CO" sz="2800" dirty="0" smtClean="0">
                <a:latin typeface="+mn-lt"/>
              </a:rPr>
              <a:t> de los </a:t>
            </a:r>
            <a:r>
              <a:rPr lang="es-CO" sz="2800" b="1" dirty="0" smtClean="0">
                <a:latin typeface="+mn-lt"/>
              </a:rPr>
              <a:t>7</a:t>
            </a:r>
            <a:r>
              <a:rPr lang="es-CO" sz="2800" dirty="0" smtClean="0">
                <a:latin typeface="+mn-lt"/>
              </a:rPr>
              <a:t> departamentos que conforman la Región Caribe</a:t>
            </a:r>
            <a:endParaRPr lang="es-CO" sz="2800" dirty="0">
              <a:latin typeface="+mn-l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433913" y="4435050"/>
            <a:ext cx="492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CO" sz="2800" dirty="0" smtClean="0">
                <a:ea typeface="+mj-ea"/>
                <a:cs typeface="+mj-cs"/>
              </a:rPr>
              <a:t>Es </a:t>
            </a:r>
            <a:r>
              <a:rPr lang="es-CO" sz="2800" dirty="0">
                <a:ea typeface="+mj-ea"/>
                <a:cs typeface="+mj-cs"/>
              </a:rPr>
              <a:t>el primer departamento en tamaño y el segundo en población de la región Caribe.</a:t>
            </a:r>
          </a:p>
        </p:txBody>
      </p:sp>
    </p:spTree>
    <p:extLst>
      <p:ext uri="{BB962C8B-B14F-4D97-AF65-F5344CB8AC3E}">
        <p14:creationId xmlns:p14="http://schemas.microsoft.com/office/powerpoint/2010/main" val="498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0816" y="470069"/>
            <a:ext cx="9144000" cy="518206"/>
          </a:xfrm>
        </p:spPr>
        <p:txBody>
          <a:bodyPr>
            <a:noAutofit/>
          </a:bodyPr>
          <a:lstStyle/>
          <a:p>
            <a:r>
              <a:rPr lang="es-CO" sz="4400" b="1" dirty="0" smtClean="0"/>
              <a:t>UBICACIÓN</a:t>
            </a:r>
            <a:endParaRPr lang="es-CO" sz="4400" b="1" dirty="0"/>
          </a:p>
        </p:txBody>
      </p:sp>
      <p:pic>
        <p:nvPicPr>
          <p:cNvPr id="4" name="Imagen 3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6433913" y="4435050"/>
            <a:ext cx="492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s-CO" sz="2800" dirty="0" smtClean="0">
                <a:ea typeface="+mj-ea"/>
                <a:cs typeface="+mj-cs"/>
              </a:rPr>
              <a:t>Es </a:t>
            </a:r>
            <a:r>
              <a:rPr lang="es-CO" sz="2800" dirty="0">
                <a:ea typeface="+mj-ea"/>
                <a:cs typeface="+mj-cs"/>
              </a:rPr>
              <a:t>el primer departamento en tamaño y el segundo en población de la región Caribe.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012" t="2495" r="55694" b="1562"/>
          <a:stretch/>
        </p:blipFill>
        <p:spPr>
          <a:xfrm>
            <a:off x="8590341" y="1617023"/>
            <a:ext cx="3601659" cy="5013882"/>
          </a:xfrm>
          <a:prstGeom prst="rect">
            <a:avLst/>
          </a:prstGeom>
          <a:ln w="3175">
            <a:noFill/>
          </a:ln>
        </p:spPr>
      </p:pic>
      <p:graphicFrame>
        <p:nvGraphicFramePr>
          <p:cNvPr id="9" name="Marcador de contenido 13"/>
          <p:cNvGraphicFramePr>
            <a:graphicFrameLocks/>
          </p:cNvGraphicFramePr>
          <p:nvPr>
            <p:extLst/>
          </p:nvPr>
        </p:nvGraphicFramePr>
        <p:xfrm>
          <a:off x="371061" y="1987816"/>
          <a:ext cx="5181600" cy="383469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88939"/>
                <a:gridCol w="2792661"/>
              </a:tblGrid>
              <a:tr h="491363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INFORMACIÓN GENERAL</a:t>
                      </a:r>
                      <a:endParaRPr lang="es-CO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O" sz="1700" dirty="0"/>
                    </a:p>
                  </a:txBody>
                  <a:tcPr anchor="ctr"/>
                </a:tc>
              </a:tr>
              <a:tr h="469817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Extensión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25.978 km2 </a:t>
                      </a:r>
                      <a:endParaRPr lang="es-CO" sz="1800" dirty="0"/>
                    </a:p>
                  </a:txBody>
                  <a:tcPr anchor="ctr"/>
                </a:tc>
              </a:tr>
              <a:tr h="469817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No.</a:t>
                      </a:r>
                      <a:r>
                        <a:rPr lang="es-CO" sz="1800" baseline="0" dirty="0" smtClean="0"/>
                        <a:t> </a:t>
                      </a:r>
                      <a:r>
                        <a:rPr lang="es-CO" sz="1800" dirty="0" smtClean="0"/>
                        <a:t>de municipios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46</a:t>
                      </a:r>
                      <a:endParaRPr lang="es-CO" sz="1800" dirty="0"/>
                    </a:p>
                  </a:txBody>
                  <a:tcPr anchor="ctr"/>
                </a:tc>
              </a:tr>
              <a:tr h="768874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Organización</a:t>
                      </a:r>
                      <a:r>
                        <a:rPr lang="es-CO" sz="1800" baseline="0" dirty="0" smtClean="0"/>
                        <a:t> política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6 Zonas</a:t>
                      </a:r>
                      <a:r>
                        <a:rPr lang="es-CO" sz="1800" baseline="0" dirty="0" smtClean="0"/>
                        <a:t> de Desarrollo Económico y Social (ZODES)</a:t>
                      </a:r>
                      <a:endParaRPr lang="es-CO" sz="1800" dirty="0"/>
                    </a:p>
                  </a:txBody>
                  <a:tcPr anchor="ctr"/>
                </a:tc>
              </a:tr>
              <a:tr h="469817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Capital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Cartagena de Indias</a:t>
                      </a:r>
                      <a:endParaRPr lang="es-CO" sz="1800" dirty="0"/>
                    </a:p>
                  </a:txBody>
                  <a:tcPr anchor="ctr"/>
                </a:tc>
              </a:tr>
              <a:tr h="469817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Población</a:t>
                      </a:r>
                      <a:r>
                        <a:rPr lang="es-CO" sz="1800" baseline="0" dirty="0" smtClean="0"/>
                        <a:t> </a:t>
                      </a:r>
                      <a:r>
                        <a:rPr lang="es-CO" sz="1800" dirty="0" smtClean="0"/>
                        <a:t>(2016)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2.121.956 hab. </a:t>
                      </a:r>
                      <a:endParaRPr lang="es-CO" sz="1800" dirty="0"/>
                    </a:p>
                  </a:txBody>
                  <a:tcPr anchor="ctr"/>
                </a:tc>
              </a:tr>
              <a:tr h="695193">
                <a:tc>
                  <a:txBody>
                    <a:bodyPr/>
                    <a:lstStyle/>
                    <a:p>
                      <a:pPr algn="ctr"/>
                      <a:r>
                        <a:rPr lang="es-CO" sz="1800" baseline="0" dirty="0" smtClean="0"/>
                        <a:t>Densidad Poblacional</a:t>
                      </a:r>
                      <a:endParaRPr lang="es-CO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/>
                        <a:t>81,68 hab/Km2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49163" t="38614" b="5518"/>
          <a:stretch/>
        </p:blipFill>
        <p:spPr>
          <a:xfrm>
            <a:off x="6096000" y="4123964"/>
            <a:ext cx="3517307" cy="2315990"/>
          </a:xfrm>
          <a:prstGeom prst="rect">
            <a:avLst/>
          </a:prstGeom>
          <a:ln w="3175">
            <a:noFill/>
          </a:ln>
        </p:spPr>
      </p:pic>
      <p:sp>
        <p:nvSpPr>
          <p:cNvPr id="14" name="Elipse 13"/>
          <p:cNvSpPr/>
          <p:nvPr/>
        </p:nvSpPr>
        <p:spPr>
          <a:xfrm>
            <a:off x="6519236" y="1640252"/>
            <a:ext cx="1285461" cy="91654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6581712" y="1821178"/>
            <a:ext cx="117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Cartagena de Indias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7728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b="1" dirty="0"/>
              <a:t>BOLÍVAR DEPARTAMENTO POTENCIA HIDRICA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901287"/>
            <a:ext cx="5575479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dirty="0"/>
              <a:t>EL Departamento de Bolívar es un privilegiado en recurso hídrico debido a la presencia del Rio Magdalena y sus afluentes hídricos de la Serranía de San Lucas, el Ecosistema de la </a:t>
            </a:r>
            <a:r>
              <a:rPr lang="es-CO" dirty="0" err="1"/>
              <a:t>Mojana</a:t>
            </a:r>
            <a:r>
              <a:rPr lang="es-CO" dirty="0"/>
              <a:t> y el Canal del Dique que transporta agua dulce por el norte del departamento. </a:t>
            </a:r>
          </a:p>
          <a:p>
            <a:pPr marL="0" indent="0" algn="just">
              <a:buNone/>
            </a:pPr>
            <a:endParaRPr lang="es-CO" dirty="0"/>
          </a:p>
        </p:txBody>
      </p:sp>
      <p:pic>
        <p:nvPicPr>
          <p:cNvPr id="4" name="Imagen 3" descr="Escudo Bolívar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5"/>
          <a:stretch/>
        </p:blipFill>
        <p:spPr bwMode="auto">
          <a:xfrm>
            <a:off x="10668000" y="-10192"/>
            <a:ext cx="1524000" cy="1205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" y="154526"/>
            <a:ext cx="1702451" cy="63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464" y="1537069"/>
            <a:ext cx="3808377" cy="52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1753</Words>
  <Application>Microsoft Office PowerPoint</Application>
  <PresentationFormat>Panorámica</PresentationFormat>
  <Paragraphs>540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Arial Narrow</vt:lpstr>
      <vt:lpstr>Calibri</vt:lpstr>
      <vt:lpstr>Calibri Light</vt:lpstr>
      <vt:lpstr>Times New Roman</vt:lpstr>
      <vt:lpstr>Trebuchet MS</vt:lpstr>
      <vt:lpstr>Tema de Office</vt:lpstr>
      <vt:lpstr>Presentación de PowerPoint</vt:lpstr>
      <vt:lpstr>AGUA POTABLE DERECHO FUNDAMENTAL</vt:lpstr>
      <vt:lpstr>ORGANIZACIÓN NACIONES UNIDAS AÑO 2000</vt:lpstr>
      <vt:lpstr>ASAMBLEA GENERAL ONU NOVIEMBRE DE 2002</vt:lpstr>
      <vt:lpstr>ASAMBLEA GENERAL ONU 2015</vt:lpstr>
      <vt:lpstr>EN COLOMBIA</vt:lpstr>
      <vt:lpstr>UBICACIÓN</vt:lpstr>
      <vt:lpstr>UBICACIÓN</vt:lpstr>
      <vt:lpstr>BOLÍVAR DEPARTAMENTO POTENCIA HIDRICA</vt:lpstr>
      <vt:lpstr>BOLÍVAR DEPARTAMENTO POTENCIA HIDRICA</vt:lpstr>
      <vt:lpstr>ANTECEDENTES EN BOLIVAR </vt:lpstr>
      <vt:lpstr>PLAN DE DESARROLLO BOLIVAR SI AVANZA </vt:lpstr>
      <vt:lpstr>LINEA BASE Y METAS EN AGUA POTABLE</vt:lpstr>
      <vt:lpstr>COBERTURA EN AGUA POTABLE POR MUNICIPIOS</vt:lpstr>
      <vt:lpstr>COBERTURA EN AGUA POTABLE POR MUNICIPIOS</vt:lpstr>
      <vt:lpstr>COBERTURA EN AGUA POTABLE POR MUNICIPIOS</vt:lpstr>
      <vt:lpstr>COBERTURA EN AGUA POTABLE POR MUNICIPIOS</vt:lpstr>
      <vt:lpstr>HACIA DONDE VAMOS</vt:lpstr>
      <vt:lpstr> GESTION   +  GOBERNALIDAD</vt:lpstr>
      <vt:lpstr>RETOS</vt:lpstr>
      <vt:lpstr>PARA REFLEXIONAR: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Yorlin Lans</dc:creator>
  <cp:lastModifiedBy>USUARIO</cp:lastModifiedBy>
  <cp:revision>23</cp:revision>
  <dcterms:created xsi:type="dcterms:W3CDTF">2017-11-21T09:30:08Z</dcterms:created>
  <dcterms:modified xsi:type="dcterms:W3CDTF">2017-11-21T12:36:01Z</dcterms:modified>
</cp:coreProperties>
</file>