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9" r:id="rId19"/>
    <p:sldId id="280" r:id="rId20"/>
    <p:sldId id="283" r:id="rId21"/>
    <p:sldId id="284" r:id="rId22"/>
    <p:sldId id="28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uarios\Rafael%20Pardo\Vicedecano\Plantilla-Facultad\Plantilla%20Facultad-Febrero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2800" dirty="0"/>
              <a:t>Composición por edad </a:t>
            </a:r>
            <a:r>
              <a:rPr lang="es-ES" sz="2800" dirty="0" smtClean="0"/>
              <a:t>en</a:t>
            </a:r>
            <a:r>
              <a:rPr lang="es-ES" sz="2800" baseline="0" dirty="0" smtClean="0"/>
              <a:t> claustro académico</a:t>
            </a:r>
            <a:r>
              <a:rPr lang="es-ES" sz="2800" dirty="0" smtClean="0"/>
              <a:t> CIH-CUJAE</a:t>
            </a:r>
            <a:endParaRPr lang="es-ES" sz="2800" dirty="0"/>
          </a:p>
        </c:rich>
      </c:tx>
      <c:layout>
        <c:manualLayout>
          <c:xMode val="edge"/>
          <c:yMode val="edge"/>
          <c:x val="0.19321498241248544"/>
          <c:y val="1.6450198112715766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102813083410741"/>
          <c:y val="0.19488849642875763"/>
          <c:w val="0.88717007477730458"/>
          <c:h val="0.6306818922371129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Hoja2!$A$5:$A$10</c:f>
              <c:strCache>
                <c:ptCount val="6"/>
                <c:pt idx="0">
                  <c:v>21 - 30</c:v>
                </c:pt>
                <c:pt idx="1">
                  <c:v>31 - 40</c:v>
                </c:pt>
                <c:pt idx="2">
                  <c:v>41 - 50</c:v>
                </c:pt>
                <c:pt idx="3">
                  <c:v>51 - 60</c:v>
                </c:pt>
                <c:pt idx="4">
                  <c:v>61 - 70</c:v>
                </c:pt>
                <c:pt idx="5">
                  <c:v>&gt; 70</c:v>
                </c:pt>
              </c:strCache>
            </c:strRef>
          </c:cat>
          <c:val>
            <c:numRef>
              <c:f>Hoja2!$D$5:$D$10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1</c:v>
                </c:pt>
                <c:pt idx="4">
                  <c:v>10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491264"/>
        <c:axId val="62677760"/>
      </c:barChart>
      <c:catAx>
        <c:axId val="62491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s-ES" sz="2400"/>
                  <a:t>Intervalo de edades</a:t>
                </a:r>
              </a:p>
            </c:rich>
          </c:tx>
          <c:layout>
            <c:manualLayout>
              <c:xMode val="edge"/>
              <c:yMode val="edge"/>
              <c:x val="0.35917804024497024"/>
              <c:y val="0.9105647419072573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ES"/>
          </a:p>
        </c:txPr>
        <c:crossAx val="62677760"/>
        <c:crosses val="autoZero"/>
        <c:auto val="1"/>
        <c:lblAlgn val="ctr"/>
        <c:lblOffset val="100"/>
        <c:noMultiLvlLbl val="0"/>
      </c:catAx>
      <c:valAx>
        <c:axId val="62677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s-ES" sz="2800"/>
                  <a:t>Cantidad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ES"/>
          </a:p>
        </c:txPr>
        <c:crossAx val="62491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25F50-B937-4395-898C-1EAF5D6B9056}" type="datetimeFigureOut">
              <a:rPr lang="es-ES" smtClean="0"/>
              <a:t>20/11/2017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1B673-9C51-4C8E-8996-034153E1E0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38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18C5-D47F-46B4-A02D-73A86BB37B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2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Expected result: (</a:t>
            </a:r>
            <a:r>
              <a:rPr lang="en-US" dirty="0" err="1" smtClean="0"/>
              <a:t>i</a:t>
            </a:r>
            <a:r>
              <a:rPr lang="en-US" dirty="0" smtClean="0"/>
              <a:t>) decrease potable and drinking water demand by replacing a part of demand by use of seawater for sanitation, and (ii) reduce water stress by encouraging wastewater reclamation and reuse.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18C5-D47F-46B4-A02D-73A86BB37B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1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0">
              <a:defRPr/>
            </a:pPr>
            <a:r>
              <a:rPr lang="en-US" dirty="0">
                <a:latin typeface="Arial" pitchFamily="34" charset="0"/>
                <a:ea typeface="Times New Roman" pitchFamily="18" charset="0"/>
              </a:rPr>
              <a:t>Balanced blend of activities to</a:t>
            </a:r>
          </a:p>
          <a:p>
            <a:pPr defTabSz="914310">
              <a:defRPr/>
            </a:pPr>
            <a:r>
              <a:rPr lang="en-US" dirty="0">
                <a:latin typeface="Arial" pitchFamily="34" charset="0"/>
                <a:ea typeface="Times New Roman" pitchFamily="18" charset="0"/>
              </a:rPr>
              <a:t> (</a:t>
            </a:r>
            <a:r>
              <a:rPr lang="en-US" dirty="0" err="1">
                <a:latin typeface="Arial" pitchFamily="34" charset="0"/>
                <a:ea typeface="Times New Roman" pitchFamily="18" charset="0"/>
              </a:rPr>
              <a:t>i</a:t>
            </a:r>
            <a:r>
              <a:rPr lang="en-US" dirty="0">
                <a:latin typeface="Arial" pitchFamily="34" charset="0"/>
                <a:ea typeface="Times New Roman" pitchFamily="18" charset="0"/>
              </a:rPr>
              <a:t>) </a:t>
            </a:r>
            <a:r>
              <a:rPr lang="en-GB" dirty="0">
                <a:latin typeface="Arial" pitchFamily="34" charset="0"/>
                <a:ea typeface="Times New Roman" pitchFamily="18" charset="0"/>
              </a:rPr>
              <a:t>decrease the demand of potable and drinking water, and </a:t>
            </a:r>
          </a:p>
          <a:p>
            <a:pPr defTabSz="914310">
              <a:defRPr/>
            </a:pPr>
            <a:r>
              <a:rPr lang="en-GB" dirty="0">
                <a:latin typeface="Arial" pitchFamily="34" charset="0"/>
                <a:ea typeface="Times New Roman" pitchFamily="18" charset="0"/>
              </a:rPr>
              <a:t>(ii) encourage wastewater reclamation and reuse:</a:t>
            </a:r>
            <a:endParaRPr lang="en-GB" sz="2000" dirty="0"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18C5-D47F-46B4-A02D-73A86BB37B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3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0">
              <a:defRPr/>
            </a:pPr>
            <a:r>
              <a:rPr lang="en-US" dirty="0">
                <a:latin typeface="Arial" pitchFamily="34" charset="0"/>
                <a:ea typeface="Times New Roman" pitchFamily="18" charset="0"/>
              </a:rPr>
              <a:t>Balanced blend of activities to</a:t>
            </a:r>
          </a:p>
          <a:p>
            <a:pPr defTabSz="914310">
              <a:defRPr/>
            </a:pPr>
            <a:r>
              <a:rPr lang="en-US" dirty="0">
                <a:latin typeface="Arial" pitchFamily="34" charset="0"/>
                <a:ea typeface="Times New Roman" pitchFamily="18" charset="0"/>
              </a:rPr>
              <a:t> (</a:t>
            </a:r>
            <a:r>
              <a:rPr lang="en-US" dirty="0" err="1">
                <a:latin typeface="Arial" pitchFamily="34" charset="0"/>
                <a:ea typeface="Times New Roman" pitchFamily="18" charset="0"/>
              </a:rPr>
              <a:t>i</a:t>
            </a:r>
            <a:r>
              <a:rPr lang="en-US" dirty="0">
                <a:latin typeface="Arial" pitchFamily="34" charset="0"/>
                <a:ea typeface="Times New Roman" pitchFamily="18" charset="0"/>
              </a:rPr>
              <a:t>) </a:t>
            </a:r>
            <a:r>
              <a:rPr lang="en-GB" dirty="0">
                <a:latin typeface="Arial" pitchFamily="34" charset="0"/>
                <a:ea typeface="Times New Roman" pitchFamily="18" charset="0"/>
              </a:rPr>
              <a:t>decrease the demand of potable and drinking water, and </a:t>
            </a:r>
          </a:p>
          <a:p>
            <a:pPr defTabSz="914310">
              <a:defRPr/>
            </a:pPr>
            <a:r>
              <a:rPr lang="en-GB" dirty="0">
                <a:latin typeface="Arial" pitchFamily="34" charset="0"/>
                <a:ea typeface="Times New Roman" pitchFamily="18" charset="0"/>
              </a:rPr>
              <a:t>(ii) encourage wastewater reclamation and reuse:</a:t>
            </a:r>
            <a:endParaRPr lang="en-GB" sz="2000" dirty="0"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18C5-D47F-46B4-A02D-73A86BB37B7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3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0">
              <a:defRPr/>
            </a:pPr>
            <a:r>
              <a:rPr lang="en-US" dirty="0">
                <a:latin typeface="Arial" pitchFamily="34" charset="0"/>
                <a:ea typeface="Times New Roman" pitchFamily="18" charset="0"/>
              </a:rPr>
              <a:t>Balanced blend of activities to</a:t>
            </a:r>
          </a:p>
          <a:p>
            <a:pPr defTabSz="914310">
              <a:defRPr/>
            </a:pPr>
            <a:r>
              <a:rPr lang="en-US" dirty="0">
                <a:latin typeface="Arial" pitchFamily="34" charset="0"/>
                <a:ea typeface="Times New Roman" pitchFamily="18" charset="0"/>
              </a:rPr>
              <a:t> (</a:t>
            </a:r>
            <a:r>
              <a:rPr lang="en-US" dirty="0" err="1">
                <a:latin typeface="Arial" pitchFamily="34" charset="0"/>
                <a:ea typeface="Times New Roman" pitchFamily="18" charset="0"/>
              </a:rPr>
              <a:t>i</a:t>
            </a:r>
            <a:r>
              <a:rPr lang="en-US" dirty="0">
                <a:latin typeface="Arial" pitchFamily="34" charset="0"/>
                <a:ea typeface="Times New Roman" pitchFamily="18" charset="0"/>
              </a:rPr>
              <a:t>) </a:t>
            </a:r>
            <a:r>
              <a:rPr lang="en-GB" dirty="0">
                <a:latin typeface="Arial" pitchFamily="34" charset="0"/>
                <a:ea typeface="Times New Roman" pitchFamily="18" charset="0"/>
              </a:rPr>
              <a:t>decrease the demand of potable and drinking water, and </a:t>
            </a:r>
          </a:p>
          <a:p>
            <a:pPr defTabSz="914310">
              <a:defRPr/>
            </a:pPr>
            <a:r>
              <a:rPr lang="en-GB" dirty="0">
                <a:latin typeface="Arial" pitchFamily="34" charset="0"/>
                <a:ea typeface="Times New Roman" pitchFamily="18" charset="0"/>
              </a:rPr>
              <a:t>(ii) encourage wastewater reclamation and reuse:</a:t>
            </a:r>
            <a:endParaRPr lang="en-GB" sz="2000" dirty="0"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18C5-D47F-46B4-A02D-73A86BB37B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3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3 interrelated activities with the goal of increasing water availability in Cuba through (</a:t>
            </a:r>
            <a:r>
              <a:rPr lang="en-GB" dirty="0" err="1"/>
              <a:t>i</a:t>
            </a:r>
            <a:r>
              <a:rPr lang="en-GB" dirty="0"/>
              <a:t>) decreasing the potable and drinking water demand by replacing a part of demand with the use of seawater for sanitation, and (ii) encouraging wastewater reclamation and reuse.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18C5-D47F-46B4-A02D-73A86BB37B7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7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020F-3BCC-4461-88C9-3859D5E2AFF6}" type="datetimeFigureOut">
              <a:rPr lang="es-ES" smtClean="0"/>
              <a:t>20/11/2017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F13-2036-4F53-8F14-F83962FD7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66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020F-3BCC-4461-88C9-3859D5E2AFF6}" type="datetimeFigureOut">
              <a:rPr lang="es-ES" smtClean="0"/>
              <a:t>20/11/2017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F13-2036-4F53-8F14-F83962FD7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34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020F-3BCC-4461-88C9-3859D5E2AFF6}" type="datetimeFigureOut">
              <a:rPr lang="es-ES" smtClean="0"/>
              <a:t>20/11/2017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F13-2036-4F53-8F14-F83962FD7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56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020F-3BCC-4461-88C9-3859D5E2AFF6}" type="datetimeFigureOut">
              <a:rPr lang="es-ES" smtClean="0"/>
              <a:t>20/11/2017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F13-2036-4F53-8F14-F83962FD7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24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020F-3BCC-4461-88C9-3859D5E2AFF6}" type="datetimeFigureOut">
              <a:rPr lang="es-ES" smtClean="0"/>
              <a:t>20/11/2017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F13-2036-4F53-8F14-F83962FD7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25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020F-3BCC-4461-88C9-3859D5E2AFF6}" type="datetimeFigureOut">
              <a:rPr lang="es-ES" smtClean="0"/>
              <a:t>20/11/2017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F13-2036-4F53-8F14-F83962FD7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42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020F-3BCC-4461-88C9-3859D5E2AFF6}" type="datetimeFigureOut">
              <a:rPr lang="es-ES" smtClean="0"/>
              <a:t>20/11/2017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F13-2036-4F53-8F14-F83962FD7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62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020F-3BCC-4461-88C9-3859D5E2AFF6}" type="datetimeFigureOut">
              <a:rPr lang="es-ES" smtClean="0"/>
              <a:t>20/11/2017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F13-2036-4F53-8F14-F83962FD7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1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020F-3BCC-4461-88C9-3859D5E2AFF6}" type="datetimeFigureOut">
              <a:rPr lang="es-ES" smtClean="0"/>
              <a:t>20/11/2017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F13-2036-4F53-8F14-F83962FD7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67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020F-3BCC-4461-88C9-3859D5E2AFF6}" type="datetimeFigureOut">
              <a:rPr lang="es-ES" smtClean="0"/>
              <a:t>20/11/2017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F13-2036-4F53-8F14-F83962FD7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14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020F-3BCC-4461-88C9-3859D5E2AFF6}" type="datetimeFigureOut">
              <a:rPr lang="es-ES" smtClean="0"/>
              <a:t>20/11/2017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F13-2036-4F53-8F14-F83962FD7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705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A020F-3BCC-4461-88C9-3859D5E2AFF6}" type="datetimeFigureOut">
              <a:rPr lang="es-ES" smtClean="0"/>
              <a:t>20/11/2017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2F13-2036-4F53-8F14-F83962FD7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8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png"/><Relationship Id="rId3" Type="http://schemas.openxmlformats.org/officeDocument/2006/relationships/image" Target="../media/image7.jpeg"/><Relationship Id="rId7" Type="http://schemas.openxmlformats.org/officeDocument/2006/relationships/image" Target="../media/image4.gif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11" Type="http://schemas.openxmlformats.org/officeDocument/2006/relationships/image" Target="../media/image17.emf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gi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11" Type="http://schemas.openxmlformats.org/officeDocument/2006/relationships/image" Target="../media/image24.jpeg"/><Relationship Id="rId5" Type="http://schemas.openxmlformats.org/officeDocument/2006/relationships/image" Target="../media/image3.gif"/><Relationship Id="rId10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8.png"/><Relationship Id="rId7" Type="http://schemas.openxmlformats.org/officeDocument/2006/relationships/image" Target="../media/image4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4293096"/>
            <a:ext cx="8928992" cy="2808312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chemeClr val="tx2"/>
                </a:solidFill>
              </a:rPr>
              <a:t>“MAS AGUA PARA TODOS”</a:t>
            </a:r>
            <a:br>
              <a:rPr lang="en-US" sz="3600" b="1" i="1" dirty="0" smtClean="0">
                <a:solidFill>
                  <a:schemeClr val="tx2"/>
                </a:solidFill>
              </a:rPr>
            </a:br>
            <a:r>
              <a:rPr lang="en-US" sz="3600" b="1" i="1" dirty="0" err="1" smtClean="0">
                <a:solidFill>
                  <a:schemeClr val="tx2"/>
                </a:solidFill>
              </a:rPr>
              <a:t>Modelo</a:t>
            </a:r>
            <a:r>
              <a:rPr lang="en-US" sz="3600" b="1" i="1" dirty="0" smtClean="0">
                <a:solidFill>
                  <a:schemeClr val="tx2"/>
                </a:solidFill>
              </a:rPr>
              <a:t> de </a:t>
            </a:r>
            <a:r>
              <a:rPr lang="en-US" sz="3600" b="1" i="1" dirty="0" err="1" smtClean="0">
                <a:solidFill>
                  <a:schemeClr val="tx2"/>
                </a:solidFill>
              </a:rPr>
              <a:t>Planificación</a:t>
            </a:r>
            <a:r>
              <a:rPr lang="en-US" sz="3600" b="1" i="1" dirty="0" smtClean="0">
                <a:solidFill>
                  <a:schemeClr val="tx2"/>
                </a:solidFill>
              </a:rPr>
              <a:t/>
            </a:r>
            <a:br>
              <a:rPr lang="en-US" sz="3600" b="1" i="1" dirty="0" smtClean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6309320"/>
            <a:ext cx="6624736" cy="478905"/>
          </a:xfrm>
        </p:spPr>
        <p:txBody>
          <a:bodyPr>
            <a:noAutofit/>
          </a:bodyPr>
          <a:lstStyle/>
          <a:p>
            <a:pPr algn="l"/>
            <a:r>
              <a:rPr lang="en-US" sz="1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</a:t>
            </a:r>
            <a:r>
              <a:rPr lang="en-US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financiado</a:t>
            </a:r>
            <a:r>
              <a:rPr lang="en-US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la Union </a:t>
            </a:r>
            <a:r>
              <a:rPr lang="en-US" sz="1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</a:t>
            </a:r>
            <a:r>
              <a:rPr lang="en-US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1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Projecto</a:t>
            </a:r>
            <a:r>
              <a:rPr lang="fr-FR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DCI</a:t>
            </a:r>
            <a:r>
              <a:rPr lang="fr-FR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1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</a:t>
            </a:r>
            <a:r>
              <a:rPr lang="fr-FR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/2010/247-301</a:t>
            </a:r>
            <a:r>
              <a:rPr lang="fr-F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1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9512" y="-171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UNESCO-IHE logo_small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1728192" cy="478576"/>
          </a:xfrm>
          <a:prstGeom prst="rect">
            <a:avLst/>
          </a:prstGeom>
        </p:spPr>
      </p:pic>
      <p:pic>
        <p:nvPicPr>
          <p:cNvPr id="8" name="Picture 7" descr="cuja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492896"/>
            <a:ext cx="5760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ED92-6F41-47AB-B19E-5C82A2D65B3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1" name="Picture 10" descr="EU-logo_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61256"/>
            <a:ext cx="1037308" cy="701259"/>
          </a:xfrm>
          <a:prstGeom prst="rect">
            <a:avLst/>
          </a:prstGeom>
        </p:spPr>
      </p:pic>
      <p:pic>
        <p:nvPicPr>
          <p:cNvPr id="13" name="Picture 12" descr="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005064"/>
            <a:ext cx="1368152" cy="44465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 cstate="print"/>
          <a:srcRect l="34185" t="8367" r="53618" b="82451"/>
          <a:stretch>
            <a:fillRect/>
          </a:stretch>
        </p:blipFill>
        <p:spPr bwMode="auto">
          <a:xfrm>
            <a:off x="827584" y="5157192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logo Cuba water_2e_fin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1052736"/>
            <a:ext cx="4334444" cy="3832832"/>
          </a:xfrm>
          <a:prstGeom prst="rect">
            <a:avLst/>
          </a:prstGeom>
        </p:spPr>
      </p:pic>
      <p:pic>
        <p:nvPicPr>
          <p:cNvPr id="18" name="Picture 17" descr="EU-logo_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827584" y="6313842"/>
            <a:ext cx="525884" cy="35551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267744" y="188640"/>
            <a:ext cx="0" cy="6192688"/>
          </a:xfrm>
          <a:prstGeom prst="line">
            <a:avLst/>
          </a:prstGeom>
          <a:ln w="2857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051720" y="6237312"/>
            <a:ext cx="6696744" cy="8384"/>
          </a:xfrm>
          <a:prstGeom prst="line">
            <a:avLst/>
          </a:prstGeom>
          <a:ln w="2857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0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ED92-6F41-47AB-B19E-5C82A2D65B3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/>
              <a:t>Alto desarrollo urbano y turístico esperado en zonas costeras</a:t>
            </a:r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630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51520" y="530120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/>
              <a:t>- Se considera la construcción de alrededor de 50 000 habitaciones hoteleras en los próximos años (de acuerdo con planes de desarrollo)</a:t>
            </a:r>
          </a:p>
        </p:txBody>
      </p:sp>
    </p:spTree>
    <p:extLst>
      <p:ext uri="{BB962C8B-B14F-4D97-AF65-F5344CB8AC3E}">
        <p14:creationId xmlns:p14="http://schemas.microsoft.com/office/powerpoint/2010/main" val="21071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242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Objetivo</a:t>
            </a:r>
            <a:r>
              <a:rPr lang="en-US" b="1" dirty="0" smtClean="0">
                <a:solidFill>
                  <a:schemeClr val="tx2"/>
                </a:solidFill>
              </a:rPr>
              <a:t> general del </a:t>
            </a:r>
            <a:r>
              <a:rPr lang="en-US" b="1" dirty="0" err="1" smtClean="0">
                <a:solidFill>
                  <a:schemeClr val="tx2"/>
                </a:solidFill>
              </a:rPr>
              <a:t>proyecto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2262351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/>
          </a:p>
          <a:p>
            <a:pPr algn="just"/>
            <a:r>
              <a:rPr lang="es-ES" sz="2800" b="1" dirty="0" smtClean="0"/>
              <a:t>Creación </a:t>
            </a:r>
            <a:r>
              <a:rPr lang="es-ES" sz="2800" b="1" dirty="0"/>
              <a:t>de una cátedra para la formación y la transferencia tecnológica mediante la interacción y la colaboración en el ámbito Universidad empresa</a:t>
            </a:r>
            <a:r>
              <a:rPr lang="es-ES" sz="2800" dirty="0"/>
              <a:t> .</a:t>
            </a:r>
          </a:p>
          <a:p>
            <a:pPr algn="ctr"/>
            <a:endParaRPr lang="en-US" sz="2800" dirty="0" smtClean="0"/>
          </a:p>
        </p:txBody>
      </p:sp>
      <p:pic>
        <p:nvPicPr>
          <p:cNvPr id="8" name="Picture 7" descr="logo Cuba water_2e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9" y="57894"/>
            <a:ext cx="971599" cy="859159"/>
          </a:xfrm>
          <a:prstGeom prst="rect">
            <a:avLst/>
          </a:prstGeom>
        </p:spPr>
      </p:pic>
      <p:pic>
        <p:nvPicPr>
          <p:cNvPr id="9" name="Picture 8" descr="UNESCO-IHE logo_small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5" y="6284948"/>
            <a:ext cx="1584175" cy="438695"/>
          </a:xfrm>
          <a:prstGeom prst="rect">
            <a:avLst/>
          </a:prstGeom>
        </p:spPr>
      </p:pic>
      <p:pic>
        <p:nvPicPr>
          <p:cNvPr id="10" name="Picture 9" descr="cuja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6165304"/>
            <a:ext cx="3600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U-logo_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356" y="6237312"/>
            <a:ext cx="677268" cy="457858"/>
          </a:xfrm>
          <a:prstGeom prst="rect">
            <a:avLst/>
          </a:prstGeom>
        </p:spPr>
      </p:pic>
      <p:pic>
        <p:nvPicPr>
          <p:cNvPr id="12" name="Picture 11" descr="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9489" y="6302508"/>
            <a:ext cx="1128775" cy="3668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8" cstate="print"/>
          <a:srcRect l="34185" t="8367" r="53618" b="82451"/>
          <a:stretch>
            <a:fillRect/>
          </a:stretch>
        </p:blipFill>
        <p:spPr bwMode="auto">
          <a:xfrm>
            <a:off x="7884368" y="6309320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251520" y="6165304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002497"/>
              </p:ext>
            </p:extLst>
          </p:nvPr>
        </p:nvGraphicFramePr>
        <p:xfrm>
          <a:off x="2592589" y="4414600"/>
          <a:ext cx="1395524" cy="139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9" imgW="2914286" imgH="3362794" progId="">
                  <p:embed/>
                </p:oleObj>
              </mc:Choice>
              <mc:Fallback>
                <p:oleObj r:id="rId9" imgW="2914286" imgH="3362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589" y="4414600"/>
                        <a:ext cx="1395524" cy="1395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99" y="189023"/>
            <a:ext cx="1289855" cy="92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532" y="5112362"/>
            <a:ext cx="1368152" cy="444650"/>
          </a:xfrm>
          <a:prstGeom prst="rect">
            <a:avLst/>
          </a:prstGeom>
        </p:spPr>
      </p:pic>
      <p:pic>
        <p:nvPicPr>
          <p:cNvPr id="18" name="Picture 2" descr="Aguas de La Habana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26" y="189023"/>
            <a:ext cx="1397000" cy="5969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9" name="Imagen 7"/>
          <p:cNvPicPr/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1" t="67711" r="52733" b="23198"/>
          <a:stretch>
            <a:fillRect/>
          </a:stretch>
        </p:blipFill>
        <p:spPr bwMode="auto">
          <a:xfrm>
            <a:off x="7213749" y="4509120"/>
            <a:ext cx="1007889" cy="92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 1" descr="CANARAGUA, Ir a la portad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82" y="4790100"/>
            <a:ext cx="19161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6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Objetivos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específicos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23528" y="1547500"/>
            <a:ext cx="8559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/>
              <a:t>Ampliar el conocimiento y las capacidades de investigación y </a:t>
            </a:r>
            <a:r>
              <a:rPr lang="es-ES" sz="2400" b="1" dirty="0" smtClean="0"/>
              <a:t>formación </a:t>
            </a:r>
            <a:r>
              <a:rPr lang="es-ES" sz="2400" b="1" dirty="0"/>
              <a:t>basados en prácticas innovadoras, promoviendo la interacción empresa universidad mediante la ejecución de proyectos conjuntos que involucren a profesionales de ambas entidades, garantizando la implementación de los resultados obtenidos y la transferencia del conocimiento generado en acciones encaminadas a su incorporación al posgrado y el pregrado en la formación de profesionales vinculados al ciclo urbano del agua.</a:t>
            </a:r>
            <a:r>
              <a:rPr lang="es-ES" sz="2400" dirty="0"/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6" descr="logo Cuba water_2e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9" y="44624"/>
            <a:ext cx="971599" cy="859159"/>
          </a:xfrm>
          <a:prstGeom prst="rect">
            <a:avLst/>
          </a:prstGeom>
        </p:spPr>
      </p:pic>
      <p:pic>
        <p:nvPicPr>
          <p:cNvPr id="8" name="Picture 7" descr="UNESCO-IHE logo_small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5" y="6284948"/>
            <a:ext cx="1584175" cy="438695"/>
          </a:xfrm>
          <a:prstGeom prst="rect">
            <a:avLst/>
          </a:prstGeom>
        </p:spPr>
      </p:pic>
      <p:pic>
        <p:nvPicPr>
          <p:cNvPr id="9" name="Picture 8" descr="cuja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6165304"/>
            <a:ext cx="3600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U-logo_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356" y="6237312"/>
            <a:ext cx="677268" cy="457858"/>
          </a:xfrm>
          <a:prstGeom prst="rect">
            <a:avLst/>
          </a:prstGeom>
        </p:spPr>
      </p:pic>
      <p:pic>
        <p:nvPicPr>
          <p:cNvPr id="14" name="Picture 13" descr="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9489" y="6302508"/>
            <a:ext cx="1128775" cy="36685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8" cstate="print"/>
          <a:srcRect l="34185" t="8367" r="53618" b="82451"/>
          <a:stretch>
            <a:fillRect/>
          </a:stretch>
        </p:blipFill>
        <p:spPr bwMode="auto">
          <a:xfrm>
            <a:off x="7884368" y="6309320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251520" y="6165304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7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60365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Resultados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previstos</a:t>
            </a:r>
            <a:r>
              <a:rPr lang="en-US" b="1" dirty="0" smtClean="0">
                <a:solidFill>
                  <a:schemeClr val="tx2"/>
                </a:solidFill>
              </a:rPr>
              <a:t> del </a:t>
            </a:r>
            <a:r>
              <a:rPr lang="en-US" b="1" dirty="0" err="1" smtClean="0">
                <a:solidFill>
                  <a:schemeClr val="tx2"/>
                </a:solidFill>
              </a:rPr>
              <a:t>proyecto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10356" y="-259087"/>
            <a:ext cx="8424936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s-ES" sz="2800" dirty="0" smtClean="0"/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 smtClean="0"/>
              <a:t>Realización </a:t>
            </a:r>
            <a:r>
              <a:rPr lang="es-ES" sz="2800" dirty="0"/>
              <a:t>de proyectos conjuntos para la solución de problemas concretos en las empresas de agua pertenecientes al INRH.  </a:t>
            </a:r>
            <a:r>
              <a:rPr lang="es-ES" sz="2800" dirty="0" smtClean="0"/>
              <a:t>Cifra de 10 </a:t>
            </a:r>
            <a:r>
              <a:rPr lang="es-ES" sz="2800" dirty="0"/>
              <a:t>estudiantes de pregrado por año realizarán sus tesis en temas asociados a la solución de problemas concretos en la empresa Aguas de la Habana, estos resultados podrán ser extrapolados a otros acueductos del país</a:t>
            </a:r>
            <a:r>
              <a:rPr lang="es-ES" sz="2800" dirty="0" smtClean="0"/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Estancias para profesionales universitarios en proceso de formación doctoral en instituciones españolas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 smtClean="0"/>
              <a:t>Estancias </a:t>
            </a:r>
            <a:r>
              <a:rPr lang="es-ES" sz="2800" dirty="0"/>
              <a:t>postdoctorales o de intercambio académico. </a:t>
            </a:r>
          </a:p>
          <a:p>
            <a:pPr algn="just"/>
            <a:endParaRPr lang="es-ES" sz="2800" dirty="0"/>
          </a:p>
          <a:p>
            <a:pPr algn="just"/>
            <a:endParaRPr lang="es-ES" sz="2800" dirty="0"/>
          </a:p>
        </p:txBody>
      </p:sp>
      <p:pic>
        <p:nvPicPr>
          <p:cNvPr id="8" name="Picture 7" descr="logo Cuba water_2e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33" y="57894"/>
            <a:ext cx="971599" cy="859159"/>
          </a:xfrm>
          <a:prstGeom prst="rect">
            <a:avLst/>
          </a:prstGeom>
        </p:spPr>
      </p:pic>
      <p:pic>
        <p:nvPicPr>
          <p:cNvPr id="9" name="Picture 8" descr="UNESCO-IHE logo_small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5" y="6284948"/>
            <a:ext cx="1584175" cy="438695"/>
          </a:xfrm>
          <a:prstGeom prst="rect">
            <a:avLst/>
          </a:prstGeom>
        </p:spPr>
      </p:pic>
      <p:pic>
        <p:nvPicPr>
          <p:cNvPr id="10" name="Picture 9" descr="cuja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6165304"/>
            <a:ext cx="3600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U-logo_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356" y="6237312"/>
            <a:ext cx="677268" cy="457858"/>
          </a:xfrm>
          <a:prstGeom prst="rect">
            <a:avLst/>
          </a:prstGeom>
        </p:spPr>
      </p:pic>
      <p:pic>
        <p:nvPicPr>
          <p:cNvPr id="13" name="Picture 12" descr="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9489" y="6302508"/>
            <a:ext cx="1128775" cy="3668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 cstate="print"/>
          <a:srcRect l="34185" t="8367" r="53618" b="82451"/>
          <a:stretch>
            <a:fillRect/>
          </a:stretch>
        </p:blipFill>
        <p:spPr bwMode="auto">
          <a:xfrm>
            <a:off x="7884368" y="6309320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251520" y="6165304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60365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Resultados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previstos</a:t>
            </a:r>
            <a:r>
              <a:rPr lang="en-US" b="1" dirty="0" smtClean="0">
                <a:solidFill>
                  <a:schemeClr val="tx2"/>
                </a:solidFill>
              </a:rPr>
              <a:t> del </a:t>
            </a:r>
            <a:r>
              <a:rPr lang="en-US" b="1" dirty="0" err="1" smtClean="0">
                <a:solidFill>
                  <a:schemeClr val="tx2"/>
                </a:solidFill>
              </a:rPr>
              <a:t>proyecto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10356" y="-43643"/>
            <a:ext cx="842493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 smtClean="0"/>
              <a:t>Impartición </a:t>
            </a:r>
            <a:r>
              <a:rPr lang="es-ES" sz="2800" dirty="0"/>
              <a:t>de cursos de capacitación por parte de especialistas de </a:t>
            </a:r>
            <a:r>
              <a:rPr lang="es-ES" sz="2800" dirty="0" smtClean="0"/>
              <a:t>RUITEM </a:t>
            </a:r>
            <a:r>
              <a:rPr lang="es-ES" sz="2800" dirty="0"/>
              <a:t>en temas novedosos del abasto de agua, y el saneamiento dirigidos a ingenieros y especialistas que trabajan en actividades asociadas al ciclo integral del agua en Cuba.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 smtClean="0"/>
              <a:t>Asesoría </a:t>
            </a:r>
            <a:r>
              <a:rPr lang="es-ES" sz="2800" dirty="0"/>
              <a:t>para la culminación de sus trabajos de fin de máster para los </a:t>
            </a:r>
            <a:r>
              <a:rPr lang="es-ES" sz="2800" dirty="0" err="1"/>
              <a:t>cursistas</a:t>
            </a:r>
            <a:r>
              <a:rPr lang="es-ES" sz="2800" dirty="0"/>
              <a:t> de la 5ta edición de la maestría (10 participantes). </a:t>
            </a:r>
            <a:endParaRPr lang="es-ES" sz="28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Tutoría para especialistas del INRH en proceso la realización de sus trabajos de doctorado, lo cual implica estancias de 1 mes en instituciones extranjeras</a:t>
            </a:r>
            <a:r>
              <a:rPr lang="es-ES" sz="2800" dirty="0" smtClean="0"/>
              <a:t>.</a:t>
            </a:r>
            <a:endParaRPr lang="es-ES" sz="2800" dirty="0"/>
          </a:p>
          <a:p>
            <a:pPr algn="just"/>
            <a:endParaRPr lang="es-ES" sz="2800" dirty="0"/>
          </a:p>
        </p:txBody>
      </p:sp>
      <p:pic>
        <p:nvPicPr>
          <p:cNvPr id="8" name="Picture 7" descr="logo Cuba water_2e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48" y="171801"/>
            <a:ext cx="971599" cy="859159"/>
          </a:xfrm>
          <a:prstGeom prst="rect">
            <a:avLst/>
          </a:prstGeom>
        </p:spPr>
      </p:pic>
      <p:pic>
        <p:nvPicPr>
          <p:cNvPr id="9" name="Picture 8" descr="UNESCO-IHE logo_small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5" y="6284948"/>
            <a:ext cx="1584175" cy="438695"/>
          </a:xfrm>
          <a:prstGeom prst="rect">
            <a:avLst/>
          </a:prstGeom>
        </p:spPr>
      </p:pic>
      <p:pic>
        <p:nvPicPr>
          <p:cNvPr id="10" name="Picture 9" descr="cuja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6165304"/>
            <a:ext cx="3600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U-logo_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356" y="6237312"/>
            <a:ext cx="677268" cy="457858"/>
          </a:xfrm>
          <a:prstGeom prst="rect">
            <a:avLst/>
          </a:prstGeom>
        </p:spPr>
      </p:pic>
      <p:pic>
        <p:nvPicPr>
          <p:cNvPr id="13" name="Picture 12" descr="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9489" y="6302508"/>
            <a:ext cx="1128775" cy="3668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 cstate="print"/>
          <a:srcRect l="34185" t="8367" r="53618" b="82451"/>
          <a:stretch>
            <a:fillRect/>
          </a:stretch>
        </p:blipFill>
        <p:spPr bwMode="auto">
          <a:xfrm>
            <a:off x="7884368" y="6309320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251520" y="6165304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7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60365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Resultados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previstos</a:t>
            </a:r>
            <a:r>
              <a:rPr lang="en-US" b="1" dirty="0" smtClean="0">
                <a:solidFill>
                  <a:schemeClr val="tx2"/>
                </a:solidFill>
              </a:rPr>
              <a:t> del </a:t>
            </a:r>
            <a:r>
              <a:rPr lang="en-US" b="1" dirty="0" err="1" smtClean="0">
                <a:solidFill>
                  <a:schemeClr val="tx2"/>
                </a:solidFill>
              </a:rPr>
              <a:t>proyecto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10356" y="869388"/>
            <a:ext cx="84249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/>
              <a:t>Desarrollo y defensa de tesis de doctorado, maestrías y de grado dirigidas a la solución de problemas prácticos de ingeniería con fuertes impactos económicos, sociales y/o de protección del medio ambiente en el área.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 smtClean="0"/>
              <a:t>Fortalecimiento </a:t>
            </a:r>
            <a:r>
              <a:rPr lang="es-ES" sz="2800" dirty="0"/>
              <a:t>de la unidad docente que existe actualmente en Aguas de la Habana, donde realizan sus prácticas profesionales estudiantes de 4to año de la carrera de Ingeniería Hidráulica.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 smtClean="0"/>
              <a:t>Publicación </a:t>
            </a:r>
            <a:r>
              <a:rPr lang="es-ES" sz="2800" dirty="0"/>
              <a:t>de artículos técnicos en revista de prestigio internacional conjuntamente con profesionales asociados al proyecto. </a:t>
            </a:r>
          </a:p>
        </p:txBody>
      </p:sp>
      <p:pic>
        <p:nvPicPr>
          <p:cNvPr id="8" name="Picture 7" descr="logo Cuba water_2e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33" y="116632"/>
            <a:ext cx="971599" cy="859159"/>
          </a:xfrm>
          <a:prstGeom prst="rect">
            <a:avLst/>
          </a:prstGeom>
        </p:spPr>
      </p:pic>
      <p:pic>
        <p:nvPicPr>
          <p:cNvPr id="9" name="Picture 8" descr="UNESCO-IHE logo_small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5" y="6284948"/>
            <a:ext cx="1584175" cy="438695"/>
          </a:xfrm>
          <a:prstGeom prst="rect">
            <a:avLst/>
          </a:prstGeom>
        </p:spPr>
      </p:pic>
      <p:pic>
        <p:nvPicPr>
          <p:cNvPr id="10" name="Picture 9" descr="cuja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6165304"/>
            <a:ext cx="3600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U-logo_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356" y="6237312"/>
            <a:ext cx="677268" cy="457858"/>
          </a:xfrm>
          <a:prstGeom prst="rect">
            <a:avLst/>
          </a:prstGeom>
        </p:spPr>
      </p:pic>
      <p:pic>
        <p:nvPicPr>
          <p:cNvPr id="13" name="Picture 12" descr="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9489" y="6302508"/>
            <a:ext cx="1128775" cy="3668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 cstate="print"/>
          <a:srcRect l="34185" t="8367" r="53618" b="82451"/>
          <a:stretch>
            <a:fillRect/>
          </a:stretch>
        </p:blipFill>
        <p:spPr bwMode="auto">
          <a:xfrm>
            <a:off x="7884368" y="6309320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251520" y="6165304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7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b="1" dirty="0">
                <a:solidFill>
                  <a:schemeClr val="tx2"/>
                </a:solidFill>
              </a:rPr>
              <a:t>Temáticas definidas para el trabajo con estudiantes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ED92-6F41-47AB-B19E-5C82A2D65B3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539552" y="1772816"/>
            <a:ext cx="79208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_tradnl" sz="2800" dirty="0"/>
              <a:t>CULMINACIÓN DE LOS ESTUDIOS DE DRENAJE EN LA CIUDAD DE LA HABANA. </a:t>
            </a:r>
            <a:endParaRPr lang="es-ES_tradnl" sz="28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_tradnl" sz="2800" dirty="0" smtClean="0"/>
              <a:t>ESTUDIOS </a:t>
            </a:r>
            <a:r>
              <a:rPr lang="es-ES_tradnl" sz="2800" dirty="0"/>
              <a:t>SOBRE LOS </a:t>
            </a:r>
            <a:r>
              <a:rPr lang="es-ES_tradnl" sz="2800" dirty="0" smtClean="0"/>
              <a:t>DEPÓSITOS </a:t>
            </a:r>
            <a:r>
              <a:rPr lang="es-ES_tradnl" sz="2800" dirty="0"/>
              <a:t>DE LA CIUDAD.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_tradnl" sz="2800" dirty="0"/>
              <a:t>VALORACIÓN DEL SISTEMA DE TRATAMIENTO DE LOS APORTES AL COLECTOR SUR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_tradnl" sz="2800" dirty="0"/>
              <a:t>ESTUDIO DE FACTIBILIDAD SOBRE LA DESALADORA INSTALADA EN EL ESTE DE LA HABANA.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 smtClean="0"/>
              <a:t>CARACTERIZACIÓN </a:t>
            </a:r>
            <a:r>
              <a:rPr lang="es-ES" sz="2800" dirty="0"/>
              <a:t>DE LOS PATRONES DE CONSUMO DOMÉSTICO.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_tradnl" sz="2800" dirty="0"/>
              <a:t>OTRAS TEMÁTICAS A </a:t>
            </a:r>
            <a:r>
              <a:rPr lang="es-ES_tradnl" sz="2800" dirty="0" smtClean="0"/>
              <a:t>DEFINIR</a:t>
            </a:r>
            <a:endParaRPr lang="es-ES_tradnl" sz="2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56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Cuba water_2e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9" y="57894"/>
            <a:ext cx="971599" cy="859159"/>
          </a:xfrm>
          <a:prstGeom prst="rect">
            <a:avLst/>
          </a:prstGeom>
        </p:spPr>
      </p:pic>
      <p:pic>
        <p:nvPicPr>
          <p:cNvPr id="10" name="Picture 9" descr="UNESCO-IHE logo_small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5" y="6284948"/>
            <a:ext cx="1584175" cy="438695"/>
          </a:xfrm>
          <a:prstGeom prst="rect">
            <a:avLst/>
          </a:prstGeom>
        </p:spPr>
      </p:pic>
      <p:pic>
        <p:nvPicPr>
          <p:cNvPr id="11" name="Picture 10" descr="cuja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165304"/>
            <a:ext cx="3600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EU-logo_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356" y="6237312"/>
            <a:ext cx="677268" cy="457858"/>
          </a:xfrm>
          <a:prstGeom prst="rect">
            <a:avLst/>
          </a:prstGeom>
        </p:spPr>
      </p:pic>
      <p:pic>
        <p:nvPicPr>
          <p:cNvPr id="13" name="Picture 12" descr="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19489" y="6302508"/>
            <a:ext cx="1128775" cy="3668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 cstate="print"/>
          <a:srcRect l="34185" t="8367" r="53618" b="82451"/>
          <a:stretch>
            <a:fillRect/>
          </a:stretch>
        </p:blipFill>
        <p:spPr bwMode="auto">
          <a:xfrm>
            <a:off x="7884368" y="6309320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251520" y="6165304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Ejemplos</a:t>
            </a:r>
            <a:r>
              <a:rPr lang="en-US" b="1" dirty="0" smtClean="0">
                <a:solidFill>
                  <a:schemeClr val="tx2"/>
                </a:solidFill>
              </a:rPr>
              <a:t> de </a:t>
            </a:r>
            <a:r>
              <a:rPr lang="en-US" b="1" dirty="0" err="1" smtClean="0">
                <a:solidFill>
                  <a:schemeClr val="tx2"/>
                </a:solidFill>
              </a:rPr>
              <a:t>otras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temáticas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10356" y="1124744"/>
            <a:ext cx="7734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Uso</a:t>
            </a:r>
            <a:r>
              <a:rPr lang="fr-FR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lang="fr-FR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agua</a:t>
            </a:r>
            <a:r>
              <a:rPr lang="fr-FR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salina </a:t>
            </a:r>
            <a:r>
              <a:rPr lang="fr-FR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como</a:t>
            </a:r>
            <a:r>
              <a:rPr lang="fr-FR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fuente</a:t>
            </a:r>
            <a:r>
              <a:rPr lang="fr-FR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lang="fr-FR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agua</a:t>
            </a:r>
            <a:r>
              <a:rPr lang="fr-FR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lang="fr-FR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calidad</a:t>
            </a:r>
            <a:r>
              <a:rPr lang="fr-FR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secundaria</a:t>
            </a:r>
            <a:r>
              <a:rPr lang="fr-FR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en </a:t>
            </a:r>
            <a:r>
              <a:rPr lang="fr-FR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medios</a:t>
            </a:r>
            <a:r>
              <a:rPr lang="fr-FR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urbanos</a:t>
            </a:r>
            <a:r>
              <a:rPr lang="fr-FR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fr-FR" sz="2800" b="1" dirty="0"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40" name="39 Grupo"/>
          <p:cNvGrpSpPr/>
          <p:nvPr/>
        </p:nvGrpSpPr>
        <p:grpSpPr>
          <a:xfrm>
            <a:off x="467544" y="2204864"/>
            <a:ext cx="8136904" cy="3888433"/>
            <a:chOff x="467544" y="2204864"/>
            <a:chExt cx="8136904" cy="3888433"/>
          </a:xfrm>
        </p:grpSpPr>
        <p:sp>
          <p:nvSpPr>
            <p:cNvPr id="41" name="Right Arrow 8"/>
            <p:cNvSpPr/>
            <p:nvPr/>
          </p:nvSpPr>
          <p:spPr>
            <a:xfrm>
              <a:off x="2339752" y="2924944"/>
              <a:ext cx="1296144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ight Arrow 9"/>
            <p:cNvSpPr/>
            <p:nvPr/>
          </p:nvSpPr>
          <p:spPr>
            <a:xfrm>
              <a:off x="5508104" y="2924944"/>
              <a:ext cx="1296144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11"/>
            <p:cNvSpPr txBox="1"/>
            <p:nvPr/>
          </p:nvSpPr>
          <p:spPr>
            <a:xfrm>
              <a:off x="3779912" y="2564904"/>
              <a:ext cx="1656184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Agua de </a:t>
              </a:r>
              <a:r>
                <a:rPr lang="en-US" dirty="0" err="1" smtClean="0"/>
                <a:t>calidad</a:t>
              </a:r>
              <a:r>
                <a:rPr lang="en-US" dirty="0" smtClean="0"/>
                <a:t> </a:t>
              </a:r>
              <a:r>
                <a:rPr lang="en-US" dirty="0" err="1" smtClean="0"/>
                <a:t>primaria</a:t>
              </a:r>
              <a:r>
                <a:rPr lang="en-US" dirty="0" smtClean="0"/>
                <a:t> (</a:t>
              </a:r>
              <a:r>
                <a:rPr lang="en-US" dirty="0" err="1" smtClean="0"/>
                <a:t>agua</a:t>
              </a:r>
              <a:r>
                <a:rPr lang="en-US" dirty="0" smtClean="0"/>
                <a:t> potable)</a:t>
              </a:r>
            </a:p>
          </p:txBody>
        </p:sp>
        <p:sp>
          <p:nvSpPr>
            <p:cNvPr id="44" name="Right Arrow 16"/>
            <p:cNvSpPr/>
            <p:nvPr/>
          </p:nvSpPr>
          <p:spPr>
            <a:xfrm rot="2912511">
              <a:off x="5252631" y="3859549"/>
              <a:ext cx="1888726" cy="362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32"/>
            <p:cNvGrpSpPr/>
            <p:nvPr/>
          </p:nvGrpSpPr>
          <p:grpSpPr>
            <a:xfrm>
              <a:off x="6876256" y="2204864"/>
              <a:ext cx="1728192" cy="1870467"/>
              <a:chOff x="7164288" y="1700808"/>
              <a:chExt cx="1728192" cy="1870467"/>
            </a:xfrm>
          </p:grpSpPr>
          <p:pic>
            <p:nvPicPr>
              <p:cNvPr id="60" name="Picture 17" descr="http://farm1.static.flickr.com/171/429388973_c5493ae7cc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164288" y="1700808"/>
                <a:ext cx="1717038" cy="12241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61" name="TextBox 19"/>
              <p:cNvSpPr txBox="1"/>
              <p:nvPr/>
            </p:nvSpPr>
            <p:spPr>
              <a:xfrm>
                <a:off x="7164288" y="2924944"/>
                <a:ext cx="172819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nl-NL" dirty="0" err="1" smtClean="0"/>
                  <a:t>Consumo</a:t>
                </a:r>
                <a:r>
                  <a:rPr lang="nl-NL" dirty="0" smtClean="0"/>
                  <a:t> de </a:t>
                </a:r>
                <a:r>
                  <a:rPr lang="nl-NL" dirty="0" err="1" smtClean="0"/>
                  <a:t>agua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potable</a:t>
                </a:r>
                <a:endParaRPr lang="nl-NL" dirty="0"/>
              </a:p>
            </p:txBody>
          </p:sp>
        </p:grpSp>
        <p:grpSp>
          <p:nvGrpSpPr>
            <p:cNvPr id="46" name="Group 33"/>
            <p:cNvGrpSpPr/>
            <p:nvPr/>
          </p:nvGrpSpPr>
          <p:grpSpPr>
            <a:xfrm>
              <a:off x="6876256" y="4221088"/>
              <a:ext cx="1728192" cy="1870467"/>
              <a:chOff x="7164288" y="4437112"/>
              <a:chExt cx="1728192" cy="1870467"/>
            </a:xfrm>
          </p:grpSpPr>
          <p:pic>
            <p:nvPicPr>
              <p:cNvPr id="58" name="Picture 56" descr="http://2.bp.blogspot.com/_2oXH8AbQCfs/TLWSvG2uv1I/AAAAAAAAGPs/OYDPm4fDeL4/s1600/Toilet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164288" y="4437112"/>
                <a:ext cx="1728192" cy="1234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59" name="TextBox 20"/>
              <p:cNvSpPr txBox="1"/>
              <p:nvPr/>
            </p:nvSpPr>
            <p:spPr>
              <a:xfrm>
                <a:off x="7164288" y="5661248"/>
                <a:ext cx="172819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nl-NL" dirty="0" err="1" smtClean="0"/>
                  <a:t>Usos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no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potables</a:t>
                </a:r>
                <a:endParaRPr lang="nl-NL" dirty="0"/>
              </a:p>
            </p:txBody>
          </p:sp>
        </p:grpSp>
        <p:grpSp>
          <p:nvGrpSpPr>
            <p:cNvPr id="47" name="Group 36"/>
            <p:cNvGrpSpPr/>
            <p:nvPr/>
          </p:nvGrpSpPr>
          <p:grpSpPr>
            <a:xfrm>
              <a:off x="467544" y="4221088"/>
              <a:ext cx="6336704" cy="1872209"/>
              <a:chOff x="467544" y="4221088"/>
              <a:chExt cx="6336704" cy="1872209"/>
            </a:xfrm>
          </p:grpSpPr>
          <p:sp>
            <p:nvSpPr>
              <p:cNvPr id="52" name="TextBox 12"/>
              <p:cNvSpPr txBox="1"/>
              <p:nvPr/>
            </p:nvSpPr>
            <p:spPr>
              <a:xfrm>
                <a:off x="3851920" y="4581128"/>
                <a:ext cx="1656184" cy="120032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Agua de </a:t>
                </a:r>
                <a:r>
                  <a:rPr lang="en-US" dirty="0" err="1" smtClean="0"/>
                  <a:t>calidad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secundaria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agua</a:t>
                </a:r>
                <a:r>
                  <a:rPr lang="en-US" dirty="0" smtClean="0"/>
                  <a:t> no potable) </a:t>
                </a:r>
                <a:endParaRPr lang="en-US" dirty="0"/>
              </a:p>
            </p:txBody>
          </p:sp>
          <p:sp>
            <p:nvSpPr>
              <p:cNvPr id="53" name="Right Arrow 13"/>
              <p:cNvSpPr/>
              <p:nvPr/>
            </p:nvSpPr>
            <p:spPr>
              <a:xfrm>
                <a:off x="2339752" y="4941168"/>
                <a:ext cx="1296144" cy="432048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4" name="Group 30"/>
              <p:cNvGrpSpPr/>
              <p:nvPr/>
            </p:nvGrpSpPr>
            <p:grpSpPr>
              <a:xfrm>
                <a:off x="467544" y="4221088"/>
                <a:ext cx="1728192" cy="1872209"/>
                <a:chOff x="251520" y="1700807"/>
                <a:chExt cx="1728192" cy="1872209"/>
              </a:xfrm>
            </p:grpSpPr>
            <p:pic>
              <p:nvPicPr>
                <p:cNvPr id="56" name="Picture 19" descr="https://mendocoastcurrent.files.wordpress.com/2009/01/wave-ocean-blue-sea-water-white-foam-photo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51520" y="1700807"/>
                  <a:ext cx="1728192" cy="12274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7" name="TextBox 17"/>
                <p:cNvSpPr txBox="1"/>
                <p:nvPr/>
              </p:nvSpPr>
              <p:spPr>
                <a:xfrm>
                  <a:off x="251520" y="2924944"/>
                  <a:ext cx="1728192" cy="6480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Saline water</a:t>
                  </a:r>
                </a:p>
                <a:p>
                  <a:endParaRPr lang="nl-NL" dirty="0"/>
                </a:p>
              </p:txBody>
            </p:sp>
          </p:grpSp>
          <p:sp>
            <p:nvSpPr>
              <p:cNvPr id="55" name="Right Arrow 27"/>
              <p:cNvSpPr/>
              <p:nvPr/>
            </p:nvSpPr>
            <p:spPr>
              <a:xfrm>
                <a:off x="5580112" y="4941168"/>
                <a:ext cx="1224136" cy="360040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29"/>
            <p:cNvGrpSpPr/>
            <p:nvPr/>
          </p:nvGrpSpPr>
          <p:grpSpPr>
            <a:xfrm>
              <a:off x="467544" y="2255168"/>
              <a:ext cx="1728192" cy="1870467"/>
              <a:chOff x="179512" y="2132856"/>
              <a:chExt cx="1728192" cy="1870467"/>
            </a:xfrm>
          </p:grpSpPr>
          <p:sp>
            <p:nvSpPr>
              <p:cNvPr id="50" name="TextBox 18"/>
              <p:cNvSpPr txBox="1"/>
              <p:nvPr/>
            </p:nvSpPr>
            <p:spPr>
              <a:xfrm>
                <a:off x="179512" y="3356992"/>
                <a:ext cx="172819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nl-NL" dirty="0" err="1" smtClean="0"/>
                  <a:t>Agua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dulce</a:t>
                </a:r>
                <a:endParaRPr lang="nl-NL" dirty="0" smtClean="0"/>
              </a:p>
              <a:p>
                <a:r>
                  <a:rPr lang="nl-NL" dirty="0" smtClean="0"/>
                  <a:t> </a:t>
                </a:r>
                <a:endParaRPr lang="nl-NL" dirty="0"/>
              </a:p>
            </p:txBody>
          </p:sp>
          <p:pic>
            <p:nvPicPr>
              <p:cNvPr id="51" name="Picture 4" descr="http://t3.gstatic.com/images?q=tbn:ANd9GcTXiOwpVsCJIieRgPWG2qDs9SqPSrZ02F2jEt_r9qDnqfv27RWVOA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79512" y="2132856"/>
                <a:ext cx="1728192" cy="1224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sp>
          <p:nvSpPr>
            <p:cNvPr id="49" name="&quot;No&quot; Symbol 30"/>
            <p:cNvSpPr/>
            <p:nvPr/>
          </p:nvSpPr>
          <p:spPr>
            <a:xfrm>
              <a:off x="5724128" y="3573016"/>
              <a:ext cx="864096" cy="864096"/>
            </a:xfrm>
            <a:prstGeom prst="noSmoking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4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Sistema</a:t>
            </a:r>
            <a:r>
              <a:rPr lang="en-US" altLang="zh-TW" dirty="0" smtClean="0"/>
              <a:t> de </a:t>
            </a:r>
            <a:r>
              <a:rPr lang="en-US" altLang="zh-TW" dirty="0" err="1" smtClean="0"/>
              <a:t>tratamiento</a:t>
            </a:r>
            <a:r>
              <a:rPr lang="en-US" altLang="zh-TW" dirty="0" smtClean="0"/>
              <a:t> de </a:t>
            </a:r>
            <a:r>
              <a:rPr lang="en-US" altLang="zh-TW" dirty="0" err="1" smtClean="0"/>
              <a:t>aguas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residuales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salinas</a:t>
            </a:r>
            <a:r>
              <a:rPr lang="en-US" altLang="zh-TW" dirty="0" smtClean="0"/>
              <a:t> SANI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7F959-4032-43DB-9ACB-5299B4C36E04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088" y="1296988"/>
            <a:ext cx="39528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755576" y="4221088"/>
            <a:ext cx="6646863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73050" indent="-2730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2400" dirty="0" err="1" smtClean="0">
                <a:cs typeface="Arial" pitchFamily="34" charset="0"/>
              </a:rPr>
              <a:t>Sistema</a:t>
            </a:r>
            <a:r>
              <a:rPr lang="en-US" altLang="zh-TW" sz="2400" dirty="0" smtClean="0">
                <a:cs typeface="Arial" pitchFamily="34" charset="0"/>
              </a:rPr>
              <a:t> </a:t>
            </a:r>
            <a:r>
              <a:rPr lang="en-US" altLang="zh-TW" sz="2400" dirty="0" err="1" smtClean="0">
                <a:cs typeface="Arial" pitchFamily="34" charset="0"/>
              </a:rPr>
              <a:t>compacto</a:t>
            </a:r>
            <a:r>
              <a:rPr lang="en-US" altLang="zh-TW" sz="2400" dirty="0" smtClean="0">
                <a:cs typeface="Arial" pitchFamily="34" charset="0"/>
              </a:rPr>
              <a:t> </a:t>
            </a:r>
            <a:r>
              <a:rPr lang="en-US" altLang="zh-TW" sz="2400" dirty="0" err="1" smtClean="0">
                <a:cs typeface="Arial" pitchFamily="34" charset="0"/>
              </a:rPr>
              <a:t>que</a:t>
            </a:r>
            <a:r>
              <a:rPr lang="en-US" altLang="zh-TW" sz="2400" dirty="0" smtClean="0">
                <a:cs typeface="Arial" pitchFamily="34" charset="0"/>
              </a:rPr>
              <a:t> no </a:t>
            </a:r>
            <a:r>
              <a:rPr lang="en-US" altLang="zh-TW" sz="2400" dirty="0" err="1" smtClean="0">
                <a:cs typeface="Arial" pitchFamily="34" charset="0"/>
              </a:rPr>
              <a:t>requiere</a:t>
            </a:r>
            <a:r>
              <a:rPr lang="en-US" altLang="zh-TW" sz="2400" dirty="0" smtClean="0">
                <a:cs typeface="Arial" pitchFamily="34" charset="0"/>
              </a:rPr>
              <a:t> </a:t>
            </a:r>
            <a:r>
              <a:rPr lang="en-US" altLang="zh-TW" sz="2400" dirty="0" err="1" smtClean="0">
                <a:cs typeface="Arial" pitchFamily="34" charset="0"/>
              </a:rPr>
              <a:t>sedimentación</a:t>
            </a:r>
            <a:r>
              <a:rPr lang="en-US" altLang="zh-TW" sz="2400" dirty="0" smtClean="0">
                <a:cs typeface="Arial" pitchFamily="34" charset="0"/>
              </a:rPr>
              <a:t> </a:t>
            </a:r>
            <a:r>
              <a:rPr lang="en-US" altLang="zh-TW" sz="2400" dirty="0" err="1" smtClean="0">
                <a:cs typeface="Arial" pitchFamily="34" charset="0"/>
              </a:rPr>
              <a:t>primaria</a:t>
            </a:r>
            <a:r>
              <a:rPr lang="en-US" altLang="zh-TW" sz="2400" dirty="0" smtClean="0">
                <a:cs typeface="Arial" pitchFamily="34" charset="0"/>
              </a:rPr>
              <a:t> </a:t>
            </a:r>
            <a:r>
              <a:rPr lang="en-US" altLang="zh-TW" sz="2400" dirty="0" err="1" smtClean="0">
                <a:cs typeface="Arial" pitchFamily="34" charset="0"/>
              </a:rPr>
              <a:t>ni</a:t>
            </a:r>
            <a:r>
              <a:rPr lang="en-US" altLang="zh-TW" sz="2400" dirty="0" smtClean="0">
                <a:cs typeface="Arial" pitchFamily="34" charset="0"/>
              </a:rPr>
              <a:t> </a:t>
            </a:r>
            <a:r>
              <a:rPr lang="en-US" altLang="zh-TW" sz="2400" dirty="0" err="1" smtClean="0">
                <a:cs typeface="Arial" pitchFamily="34" charset="0"/>
              </a:rPr>
              <a:t>secundaria</a:t>
            </a:r>
            <a:endParaRPr lang="en-US" altLang="zh-TW" sz="2400" dirty="0" smtClean="0">
              <a:cs typeface="Arial" pitchFamily="34" charset="0"/>
            </a:endParaRPr>
          </a:p>
          <a:p>
            <a:pPr marL="273050" indent="-2730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2400" dirty="0" smtClean="0">
                <a:cs typeface="Arial" pitchFamily="34" charset="0"/>
              </a:rPr>
              <a:t>No genera </a:t>
            </a:r>
            <a:r>
              <a:rPr lang="en-US" altLang="zh-TW" sz="2400" dirty="0" err="1" smtClean="0">
                <a:cs typeface="Arial" pitchFamily="34" charset="0"/>
              </a:rPr>
              <a:t>lodos</a:t>
            </a:r>
            <a:r>
              <a:rPr lang="en-US" altLang="zh-TW" sz="2400" dirty="0" smtClean="0">
                <a:cs typeface="Arial" pitchFamily="34" charset="0"/>
              </a:rPr>
              <a:t> </a:t>
            </a:r>
            <a:r>
              <a:rPr lang="en-US" altLang="zh-TW" sz="2400" dirty="0" err="1" smtClean="0">
                <a:cs typeface="Arial" pitchFamily="34" charset="0"/>
              </a:rPr>
              <a:t>residuales</a:t>
            </a:r>
            <a:endParaRPr lang="en-US" altLang="zh-TW" sz="2400" dirty="0"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55600" y="1404938"/>
            <a:ext cx="4348163" cy="2822575"/>
            <a:chOff x="224" y="885"/>
            <a:chExt cx="2739" cy="1778"/>
          </a:xfrm>
        </p:grpSpPr>
        <p:sp>
          <p:nvSpPr>
            <p:cNvPr id="1742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4" y="885"/>
              <a:ext cx="2739" cy="1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27" name="Freeform 5"/>
            <p:cNvSpPr>
              <a:spLocks noEditPoints="1"/>
            </p:cNvSpPr>
            <p:nvPr/>
          </p:nvSpPr>
          <p:spPr bwMode="auto">
            <a:xfrm>
              <a:off x="1005" y="1081"/>
              <a:ext cx="403" cy="1282"/>
            </a:xfrm>
            <a:custGeom>
              <a:avLst/>
              <a:gdLst>
                <a:gd name="T0" fmla="*/ 0 w 403"/>
                <a:gd name="T1" fmla="*/ 4 h 1282"/>
                <a:gd name="T2" fmla="*/ 4 w 403"/>
                <a:gd name="T3" fmla="*/ 0 h 1282"/>
                <a:gd name="T4" fmla="*/ 399 w 403"/>
                <a:gd name="T5" fmla="*/ 0 h 1282"/>
                <a:gd name="T6" fmla="*/ 403 w 403"/>
                <a:gd name="T7" fmla="*/ 4 h 1282"/>
                <a:gd name="T8" fmla="*/ 403 w 403"/>
                <a:gd name="T9" fmla="*/ 1278 h 1282"/>
                <a:gd name="T10" fmla="*/ 399 w 403"/>
                <a:gd name="T11" fmla="*/ 1282 h 1282"/>
                <a:gd name="T12" fmla="*/ 4 w 403"/>
                <a:gd name="T13" fmla="*/ 1282 h 1282"/>
                <a:gd name="T14" fmla="*/ 0 w 403"/>
                <a:gd name="T15" fmla="*/ 1278 h 1282"/>
                <a:gd name="T16" fmla="*/ 0 w 403"/>
                <a:gd name="T17" fmla="*/ 4 h 1282"/>
                <a:gd name="T18" fmla="*/ 8 w 403"/>
                <a:gd name="T19" fmla="*/ 1278 h 1282"/>
                <a:gd name="T20" fmla="*/ 4 w 403"/>
                <a:gd name="T21" fmla="*/ 1274 h 1282"/>
                <a:gd name="T22" fmla="*/ 399 w 403"/>
                <a:gd name="T23" fmla="*/ 1274 h 1282"/>
                <a:gd name="T24" fmla="*/ 395 w 403"/>
                <a:gd name="T25" fmla="*/ 1278 h 1282"/>
                <a:gd name="T26" fmla="*/ 395 w 403"/>
                <a:gd name="T27" fmla="*/ 4 h 1282"/>
                <a:gd name="T28" fmla="*/ 399 w 403"/>
                <a:gd name="T29" fmla="*/ 8 h 1282"/>
                <a:gd name="T30" fmla="*/ 4 w 403"/>
                <a:gd name="T31" fmla="*/ 8 h 1282"/>
                <a:gd name="T32" fmla="*/ 8 w 403"/>
                <a:gd name="T33" fmla="*/ 4 h 1282"/>
                <a:gd name="T34" fmla="*/ 8 w 403"/>
                <a:gd name="T35" fmla="*/ 1278 h 12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3"/>
                <a:gd name="T55" fmla="*/ 0 h 1282"/>
                <a:gd name="T56" fmla="*/ 403 w 403"/>
                <a:gd name="T57" fmla="*/ 1282 h 12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3" h="1282">
                  <a:moveTo>
                    <a:pt x="0" y="4"/>
                  </a:moveTo>
                  <a:lnTo>
                    <a:pt x="4" y="0"/>
                  </a:lnTo>
                  <a:lnTo>
                    <a:pt x="399" y="0"/>
                  </a:lnTo>
                  <a:lnTo>
                    <a:pt x="403" y="4"/>
                  </a:lnTo>
                  <a:lnTo>
                    <a:pt x="403" y="1278"/>
                  </a:lnTo>
                  <a:lnTo>
                    <a:pt x="399" y="1282"/>
                  </a:lnTo>
                  <a:lnTo>
                    <a:pt x="4" y="1282"/>
                  </a:lnTo>
                  <a:lnTo>
                    <a:pt x="0" y="1278"/>
                  </a:lnTo>
                  <a:lnTo>
                    <a:pt x="0" y="4"/>
                  </a:lnTo>
                  <a:close/>
                  <a:moveTo>
                    <a:pt x="8" y="1278"/>
                  </a:moveTo>
                  <a:lnTo>
                    <a:pt x="4" y="1274"/>
                  </a:lnTo>
                  <a:lnTo>
                    <a:pt x="399" y="1274"/>
                  </a:lnTo>
                  <a:lnTo>
                    <a:pt x="395" y="1278"/>
                  </a:lnTo>
                  <a:lnTo>
                    <a:pt x="395" y="4"/>
                  </a:lnTo>
                  <a:lnTo>
                    <a:pt x="399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12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17428" name="Freeform 6"/>
            <p:cNvSpPr>
              <a:spLocks noEditPoints="1"/>
            </p:cNvSpPr>
            <p:nvPr/>
          </p:nvSpPr>
          <p:spPr bwMode="auto">
            <a:xfrm>
              <a:off x="997" y="893"/>
              <a:ext cx="419" cy="1478"/>
            </a:xfrm>
            <a:custGeom>
              <a:avLst/>
              <a:gdLst>
                <a:gd name="T0" fmla="*/ 0 w 419"/>
                <a:gd name="T1" fmla="*/ 12 h 1478"/>
                <a:gd name="T2" fmla="*/ 0 w 419"/>
                <a:gd name="T3" fmla="*/ 0 h 1478"/>
                <a:gd name="T4" fmla="*/ 12 w 419"/>
                <a:gd name="T5" fmla="*/ 0 h 1478"/>
                <a:gd name="T6" fmla="*/ 407 w 419"/>
                <a:gd name="T7" fmla="*/ 0 h 1478"/>
                <a:gd name="T8" fmla="*/ 415 w 419"/>
                <a:gd name="T9" fmla="*/ 0 h 1478"/>
                <a:gd name="T10" fmla="*/ 419 w 419"/>
                <a:gd name="T11" fmla="*/ 12 h 1478"/>
                <a:gd name="T12" fmla="*/ 419 w 419"/>
                <a:gd name="T13" fmla="*/ 1466 h 1478"/>
                <a:gd name="T14" fmla="*/ 415 w 419"/>
                <a:gd name="T15" fmla="*/ 1474 h 1478"/>
                <a:gd name="T16" fmla="*/ 407 w 419"/>
                <a:gd name="T17" fmla="*/ 1478 h 1478"/>
                <a:gd name="T18" fmla="*/ 12 w 419"/>
                <a:gd name="T19" fmla="*/ 1478 h 1478"/>
                <a:gd name="T20" fmla="*/ 0 w 419"/>
                <a:gd name="T21" fmla="*/ 1474 h 1478"/>
                <a:gd name="T22" fmla="*/ 0 w 419"/>
                <a:gd name="T23" fmla="*/ 1466 h 1478"/>
                <a:gd name="T24" fmla="*/ 0 w 419"/>
                <a:gd name="T25" fmla="*/ 12 h 1478"/>
                <a:gd name="T26" fmla="*/ 24 w 419"/>
                <a:gd name="T27" fmla="*/ 1466 h 1478"/>
                <a:gd name="T28" fmla="*/ 12 w 419"/>
                <a:gd name="T29" fmla="*/ 1454 h 1478"/>
                <a:gd name="T30" fmla="*/ 407 w 419"/>
                <a:gd name="T31" fmla="*/ 1454 h 1478"/>
                <a:gd name="T32" fmla="*/ 395 w 419"/>
                <a:gd name="T33" fmla="*/ 1466 h 1478"/>
                <a:gd name="T34" fmla="*/ 395 w 419"/>
                <a:gd name="T35" fmla="*/ 12 h 1478"/>
                <a:gd name="T36" fmla="*/ 407 w 419"/>
                <a:gd name="T37" fmla="*/ 24 h 1478"/>
                <a:gd name="T38" fmla="*/ 12 w 419"/>
                <a:gd name="T39" fmla="*/ 24 h 1478"/>
                <a:gd name="T40" fmla="*/ 24 w 419"/>
                <a:gd name="T41" fmla="*/ 12 h 1478"/>
                <a:gd name="T42" fmla="*/ 24 w 419"/>
                <a:gd name="T43" fmla="*/ 1466 h 147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9"/>
                <a:gd name="T67" fmla="*/ 0 h 1478"/>
                <a:gd name="T68" fmla="*/ 419 w 419"/>
                <a:gd name="T69" fmla="*/ 1478 h 147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9" h="1478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07" y="0"/>
                  </a:lnTo>
                  <a:lnTo>
                    <a:pt x="415" y="0"/>
                  </a:lnTo>
                  <a:lnTo>
                    <a:pt x="419" y="12"/>
                  </a:lnTo>
                  <a:lnTo>
                    <a:pt x="419" y="1466"/>
                  </a:lnTo>
                  <a:lnTo>
                    <a:pt x="415" y="1474"/>
                  </a:lnTo>
                  <a:lnTo>
                    <a:pt x="407" y="1478"/>
                  </a:lnTo>
                  <a:lnTo>
                    <a:pt x="12" y="1478"/>
                  </a:lnTo>
                  <a:lnTo>
                    <a:pt x="0" y="1474"/>
                  </a:lnTo>
                  <a:lnTo>
                    <a:pt x="0" y="1466"/>
                  </a:lnTo>
                  <a:lnTo>
                    <a:pt x="0" y="12"/>
                  </a:lnTo>
                  <a:close/>
                  <a:moveTo>
                    <a:pt x="24" y="1466"/>
                  </a:moveTo>
                  <a:lnTo>
                    <a:pt x="12" y="1454"/>
                  </a:lnTo>
                  <a:lnTo>
                    <a:pt x="407" y="1454"/>
                  </a:lnTo>
                  <a:lnTo>
                    <a:pt x="395" y="1466"/>
                  </a:lnTo>
                  <a:lnTo>
                    <a:pt x="395" y="12"/>
                  </a:lnTo>
                  <a:lnTo>
                    <a:pt x="407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14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17429" name="Freeform 7"/>
            <p:cNvSpPr>
              <a:spLocks noEditPoints="1"/>
            </p:cNvSpPr>
            <p:nvPr/>
          </p:nvSpPr>
          <p:spPr bwMode="auto">
            <a:xfrm>
              <a:off x="1408" y="1129"/>
              <a:ext cx="459" cy="1430"/>
            </a:xfrm>
            <a:custGeom>
              <a:avLst/>
              <a:gdLst>
                <a:gd name="T0" fmla="*/ 0 w 459"/>
                <a:gd name="T1" fmla="*/ 0 h 1430"/>
                <a:gd name="T2" fmla="*/ 140 w 459"/>
                <a:gd name="T3" fmla="*/ 0 h 1430"/>
                <a:gd name="T4" fmla="*/ 144 w 459"/>
                <a:gd name="T5" fmla="*/ 0 h 1430"/>
                <a:gd name="T6" fmla="*/ 148 w 459"/>
                <a:gd name="T7" fmla="*/ 8 h 1430"/>
                <a:gd name="T8" fmla="*/ 148 w 459"/>
                <a:gd name="T9" fmla="*/ 1422 h 1430"/>
                <a:gd name="T10" fmla="*/ 140 w 459"/>
                <a:gd name="T11" fmla="*/ 1414 h 1430"/>
                <a:gd name="T12" fmla="*/ 423 w 459"/>
                <a:gd name="T13" fmla="*/ 1414 h 1430"/>
                <a:gd name="T14" fmla="*/ 415 w 459"/>
                <a:gd name="T15" fmla="*/ 1422 h 1430"/>
                <a:gd name="T16" fmla="*/ 415 w 459"/>
                <a:gd name="T17" fmla="*/ 1254 h 1430"/>
                <a:gd name="T18" fmla="*/ 431 w 459"/>
                <a:gd name="T19" fmla="*/ 1254 h 1430"/>
                <a:gd name="T20" fmla="*/ 431 w 459"/>
                <a:gd name="T21" fmla="*/ 1422 h 1430"/>
                <a:gd name="T22" fmla="*/ 427 w 459"/>
                <a:gd name="T23" fmla="*/ 1426 h 1430"/>
                <a:gd name="T24" fmla="*/ 423 w 459"/>
                <a:gd name="T25" fmla="*/ 1430 h 1430"/>
                <a:gd name="T26" fmla="*/ 140 w 459"/>
                <a:gd name="T27" fmla="*/ 1430 h 1430"/>
                <a:gd name="T28" fmla="*/ 132 w 459"/>
                <a:gd name="T29" fmla="*/ 1426 h 1430"/>
                <a:gd name="T30" fmla="*/ 132 w 459"/>
                <a:gd name="T31" fmla="*/ 1422 h 1430"/>
                <a:gd name="T32" fmla="*/ 132 w 459"/>
                <a:gd name="T33" fmla="*/ 8 h 1430"/>
                <a:gd name="T34" fmla="*/ 140 w 459"/>
                <a:gd name="T35" fmla="*/ 16 h 1430"/>
                <a:gd name="T36" fmla="*/ 0 w 459"/>
                <a:gd name="T37" fmla="*/ 16 h 1430"/>
                <a:gd name="T38" fmla="*/ 0 w 459"/>
                <a:gd name="T39" fmla="*/ 0 h 1430"/>
                <a:gd name="T40" fmla="*/ 387 w 459"/>
                <a:gd name="T41" fmla="*/ 1298 h 1430"/>
                <a:gd name="T42" fmla="*/ 423 w 459"/>
                <a:gd name="T43" fmla="*/ 1238 h 1430"/>
                <a:gd name="T44" fmla="*/ 455 w 459"/>
                <a:gd name="T45" fmla="*/ 1298 h 1430"/>
                <a:gd name="T46" fmla="*/ 459 w 459"/>
                <a:gd name="T47" fmla="*/ 1302 h 1430"/>
                <a:gd name="T48" fmla="*/ 455 w 459"/>
                <a:gd name="T49" fmla="*/ 1310 h 1430"/>
                <a:gd name="T50" fmla="*/ 447 w 459"/>
                <a:gd name="T51" fmla="*/ 1310 h 1430"/>
                <a:gd name="T52" fmla="*/ 443 w 459"/>
                <a:gd name="T53" fmla="*/ 1306 h 1430"/>
                <a:gd name="T54" fmla="*/ 415 w 459"/>
                <a:gd name="T55" fmla="*/ 1258 h 1430"/>
                <a:gd name="T56" fmla="*/ 427 w 459"/>
                <a:gd name="T57" fmla="*/ 1258 h 1430"/>
                <a:gd name="T58" fmla="*/ 399 w 459"/>
                <a:gd name="T59" fmla="*/ 1306 h 1430"/>
                <a:gd name="T60" fmla="*/ 395 w 459"/>
                <a:gd name="T61" fmla="*/ 1310 h 1430"/>
                <a:gd name="T62" fmla="*/ 391 w 459"/>
                <a:gd name="T63" fmla="*/ 1310 h 1430"/>
                <a:gd name="T64" fmla="*/ 387 w 459"/>
                <a:gd name="T65" fmla="*/ 1302 h 1430"/>
                <a:gd name="T66" fmla="*/ 387 w 459"/>
                <a:gd name="T67" fmla="*/ 1298 h 1430"/>
                <a:gd name="T68" fmla="*/ 387 w 459"/>
                <a:gd name="T69" fmla="*/ 1298 h 14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9"/>
                <a:gd name="T106" fmla="*/ 0 h 1430"/>
                <a:gd name="T107" fmla="*/ 459 w 459"/>
                <a:gd name="T108" fmla="*/ 1430 h 14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9" h="1430">
                  <a:moveTo>
                    <a:pt x="0" y="0"/>
                  </a:moveTo>
                  <a:lnTo>
                    <a:pt x="140" y="0"/>
                  </a:lnTo>
                  <a:lnTo>
                    <a:pt x="144" y="0"/>
                  </a:lnTo>
                  <a:lnTo>
                    <a:pt x="148" y="8"/>
                  </a:lnTo>
                  <a:lnTo>
                    <a:pt x="148" y="1422"/>
                  </a:lnTo>
                  <a:lnTo>
                    <a:pt x="140" y="1414"/>
                  </a:lnTo>
                  <a:lnTo>
                    <a:pt x="423" y="1414"/>
                  </a:lnTo>
                  <a:lnTo>
                    <a:pt x="415" y="1422"/>
                  </a:lnTo>
                  <a:lnTo>
                    <a:pt x="415" y="1254"/>
                  </a:lnTo>
                  <a:lnTo>
                    <a:pt x="431" y="1254"/>
                  </a:lnTo>
                  <a:lnTo>
                    <a:pt x="431" y="1422"/>
                  </a:lnTo>
                  <a:lnTo>
                    <a:pt x="427" y="1426"/>
                  </a:lnTo>
                  <a:lnTo>
                    <a:pt x="423" y="1430"/>
                  </a:lnTo>
                  <a:lnTo>
                    <a:pt x="140" y="1430"/>
                  </a:lnTo>
                  <a:lnTo>
                    <a:pt x="132" y="1426"/>
                  </a:lnTo>
                  <a:lnTo>
                    <a:pt x="132" y="1422"/>
                  </a:lnTo>
                  <a:lnTo>
                    <a:pt x="132" y="8"/>
                  </a:lnTo>
                  <a:lnTo>
                    <a:pt x="140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387" y="1298"/>
                  </a:moveTo>
                  <a:lnTo>
                    <a:pt x="423" y="1238"/>
                  </a:lnTo>
                  <a:lnTo>
                    <a:pt x="455" y="1298"/>
                  </a:lnTo>
                  <a:lnTo>
                    <a:pt x="459" y="1302"/>
                  </a:lnTo>
                  <a:lnTo>
                    <a:pt x="455" y="1310"/>
                  </a:lnTo>
                  <a:lnTo>
                    <a:pt x="447" y="1310"/>
                  </a:lnTo>
                  <a:lnTo>
                    <a:pt x="443" y="1306"/>
                  </a:lnTo>
                  <a:lnTo>
                    <a:pt x="415" y="1258"/>
                  </a:lnTo>
                  <a:lnTo>
                    <a:pt x="427" y="1258"/>
                  </a:lnTo>
                  <a:lnTo>
                    <a:pt x="399" y="1306"/>
                  </a:lnTo>
                  <a:lnTo>
                    <a:pt x="395" y="1310"/>
                  </a:lnTo>
                  <a:lnTo>
                    <a:pt x="391" y="1310"/>
                  </a:lnTo>
                  <a:lnTo>
                    <a:pt x="387" y="1302"/>
                  </a:lnTo>
                  <a:lnTo>
                    <a:pt x="387" y="129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17430" name="Freeform 8"/>
            <p:cNvSpPr>
              <a:spLocks noEditPoints="1"/>
            </p:cNvSpPr>
            <p:nvPr/>
          </p:nvSpPr>
          <p:spPr bwMode="auto">
            <a:xfrm>
              <a:off x="2070" y="1105"/>
              <a:ext cx="287" cy="72"/>
            </a:xfrm>
            <a:custGeom>
              <a:avLst/>
              <a:gdLst>
                <a:gd name="T0" fmla="*/ 0 w 287"/>
                <a:gd name="T1" fmla="*/ 28 h 72"/>
                <a:gd name="T2" fmla="*/ 271 w 287"/>
                <a:gd name="T3" fmla="*/ 28 h 72"/>
                <a:gd name="T4" fmla="*/ 271 w 287"/>
                <a:gd name="T5" fmla="*/ 44 h 72"/>
                <a:gd name="T6" fmla="*/ 0 w 287"/>
                <a:gd name="T7" fmla="*/ 44 h 72"/>
                <a:gd name="T8" fmla="*/ 0 w 287"/>
                <a:gd name="T9" fmla="*/ 28 h 72"/>
                <a:gd name="T10" fmla="*/ 227 w 287"/>
                <a:gd name="T11" fmla="*/ 0 h 72"/>
                <a:gd name="T12" fmla="*/ 287 w 287"/>
                <a:gd name="T13" fmla="*/ 36 h 72"/>
                <a:gd name="T14" fmla="*/ 227 w 287"/>
                <a:gd name="T15" fmla="*/ 68 h 72"/>
                <a:gd name="T16" fmla="*/ 223 w 287"/>
                <a:gd name="T17" fmla="*/ 72 h 72"/>
                <a:gd name="T18" fmla="*/ 219 w 287"/>
                <a:gd name="T19" fmla="*/ 68 h 72"/>
                <a:gd name="T20" fmla="*/ 215 w 287"/>
                <a:gd name="T21" fmla="*/ 60 h 72"/>
                <a:gd name="T22" fmla="*/ 219 w 287"/>
                <a:gd name="T23" fmla="*/ 56 h 72"/>
                <a:gd name="T24" fmla="*/ 267 w 287"/>
                <a:gd name="T25" fmla="*/ 28 h 72"/>
                <a:gd name="T26" fmla="*/ 267 w 287"/>
                <a:gd name="T27" fmla="*/ 40 h 72"/>
                <a:gd name="T28" fmla="*/ 219 w 287"/>
                <a:gd name="T29" fmla="*/ 12 h 72"/>
                <a:gd name="T30" fmla="*/ 215 w 287"/>
                <a:gd name="T31" fmla="*/ 8 h 72"/>
                <a:gd name="T32" fmla="*/ 219 w 287"/>
                <a:gd name="T33" fmla="*/ 4 h 72"/>
                <a:gd name="T34" fmla="*/ 223 w 287"/>
                <a:gd name="T35" fmla="*/ 0 h 72"/>
                <a:gd name="T36" fmla="*/ 227 w 287"/>
                <a:gd name="T37" fmla="*/ 0 h 72"/>
                <a:gd name="T38" fmla="*/ 227 w 287"/>
                <a:gd name="T39" fmla="*/ 0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7"/>
                <a:gd name="T61" fmla="*/ 0 h 72"/>
                <a:gd name="T62" fmla="*/ 287 w 287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7" h="72">
                  <a:moveTo>
                    <a:pt x="0" y="28"/>
                  </a:moveTo>
                  <a:lnTo>
                    <a:pt x="271" y="28"/>
                  </a:lnTo>
                  <a:lnTo>
                    <a:pt x="271" y="44"/>
                  </a:lnTo>
                  <a:lnTo>
                    <a:pt x="0" y="44"/>
                  </a:lnTo>
                  <a:lnTo>
                    <a:pt x="0" y="28"/>
                  </a:lnTo>
                  <a:close/>
                  <a:moveTo>
                    <a:pt x="227" y="0"/>
                  </a:moveTo>
                  <a:lnTo>
                    <a:pt x="287" y="36"/>
                  </a:lnTo>
                  <a:lnTo>
                    <a:pt x="227" y="68"/>
                  </a:lnTo>
                  <a:lnTo>
                    <a:pt x="223" y="72"/>
                  </a:lnTo>
                  <a:lnTo>
                    <a:pt x="219" y="68"/>
                  </a:lnTo>
                  <a:lnTo>
                    <a:pt x="215" y="60"/>
                  </a:lnTo>
                  <a:lnTo>
                    <a:pt x="219" y="56"/>
                  </a:lnTo>
                  <a:lnTo>
                    <a:pt x="267" y="28"/>
                  </a:lnTo>
                  <a:lnTo>
                    <a:pt x="267" y="40"/>
                  </a:lnTo>
                  <a:lnTo>
                    <a:pt x="219" y="12"/>
                  </a:lnTo>
                  <a:lnTo>
                    <a:pt x="215" y="8"/>
                  </a:lnTo>
                  <a:lnTo>
                    <a:pt x="219" y="4"/>
                  </a:lnTo>
                  <a:lnTo>
                    <a:pt x="223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17431" name="Rectangle 9"/>
            <p:cNvSpPr>
              <a:spLocks noChangeArrowheads="1"/>
            </p:cNvSpPr>
            <p:nvPr/>
          </p:nvSpPr>
          <p:spPr bwMode="auto">
            <a:xfrm>
              <a:off x="411" y="1588"/>
              <a:ext cx="347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400" b="1">
                  <a:solidFill>
                    <a:srgbClr val="000000"/>
                  </a:solidFill>
                  <a:latin typeface="Calibri" pitchFamily="34" charset="0"/>
                </a:rPr>
                <a:t>6 mm </a:t>
              </a:r>
              <a:endParaRPr lang="zh-TW" altLang="zh-TW"/>
            </a:p>
          </p:txBody>
        </p:sp>
        <p:sp>
          <p:nvSpPr>
            <p:cNvPr id="17432" name="Rectangle 10"/>
            <p:cNvSpPr>
              <a:spLocks noChangeArrowheads="1"/>
            </p:cNvSpPr>
            <p:nvPr/>
          </p:nvSpPr>
          <p:spPr bwMode="auto">
            <a:xfrm>
              <a:off x="356" y="1716"/>
              <a:ext cx="43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400" b="1">
                  <a:solidFill>
                    <a:srgbClr val="000000"/>
                  </a:solidFill>
                  <a:latin typeface="Calibri" pitchFamily="34" charset="0"/>
                </a:rPr>
                <a:t>Strainer</a:t>
              </a:r>
              <a:endParaRPr lang="zh-TW" altLang="zh-TW"/>
            </a:p>
          </p:txBody>
        </p:sp>
        <p:sp>
          <p:nvSpPr>
            <p:cNvPr id="17433" name="Rectangle 11"/>
            <p:cNvSpPr>
              <a:spLocks noChangeArrowheads="1"/>
            </p:cNvSpPr>
            <p:nvPr/>
          </p:nvSpPr>
          <p:spPr bwMode="auto">
            <a:xfrm>
              <a:off x="1635" y="2403"/>
              <a:ext cx="1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600">
                  <a:solidFill>
                    <a:srgbClr val="000000"/>
                  </a:solidFill>
                  <a:latin typeface="Calibri" pitchFamily="34" charset="0"/>
                </a:rPr>
                <a:t>S</a:t>
              </a:r>
              <a:endParaRPr lang="zh-TW" altLang="zh-TW"/>
            </a:p>
          </p:txBody>
        </p:sp>
        <p:sp>
          <p:nvSpPr>
            <p:cNvPr id="17434" name="Rectangle 12"/>
            <p:cNvSpPr>
              <a:spLocks noChangeArrowheads="1"/>
            </p:cNvSpPr>
            <p:nvPr/>
          </p:nvSpPr>
          <p:spPr bwMode="auto">
            <a:xfrm>
              <a:off x="1695" y="2403"/>
              <a:ext cx="8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1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zh-TW" altLang="zh-TW"/>
            </a:p>
          </p:txBody>
        </p:sp>
        <p:sp>
          <p:nvSpPr>
            <p:cNvPr id="17435" name="Rectangle 13"/>
            <p:cNvSpPr>
              <a:spLocks noChangeArrowheads="1"/>
            </p:cNvSpPr>
            <p:nvPr/>
          </p:nvSpPr>
          <p:spPr bwMode="auto">
            <a:xfrm>
              <a:off x="1739" y="2403"/>
              <a:ext cx="7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100">
                  <a:solidFill>
                    <a:srgbClr val="000000"/>
                  </a:solidFill>
                  <a:latin typeface="Calibri" pitchFamily="34" charset="0"/>
                </a:rPr>
                <a:t>-</a:t>
              </a:r>
              <a:endParaRPr lang="zh-TW" altLang="zh-TW"/>
            </a:p>
          </p:txBody>
        </p:sp>
        <p:sp>
          <p:nvSpPr>
            <p:cNvPr id="17436" name="Rectangle 14"/>
            <p:cNvSpPr>
              <a:spLocks noChangeArrowheads="1"/>
            </p:cNvSpPr>
            <p:nvPr/>
          </p:nvSpPr>
          <p:spPr bwMode="auto">
            <a:xfrm>
              <a:off x="2421" y="1560"/>
              <a:ext cx="2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600">
                  <a:solidFill>
                    <a:srgbClr val="000000"/>
                  </a:solidFill>
                  <a:latin typeface="Calibri" pitchFamily="34" charset="0"/>
                </a:rPr>
                <a:t>Air</a:t>
              </a:r>
              <a:endParaRPr lang="zh-TW" altLang="zh-TW"/>
            </a:p>
          </p:txBody>
        </p:sp>
        <p:sp>
          <p:nvSpPr>
            <p:cNvPr id="17437" name="Rectangle 15"/>
            <p:cNvSpPr>
              <a:spLocks noChangeArrowheads="1"/>
            </p:cNvSpPr>
            <p:nvPr/>
          </p:nvSpPr>
          <p:spPr bwMode="auto">
            <a:xfrm>
              <a:off x="922" y="2463"/>
              <a:ext cx="2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600">
                  <a:solidFill>
                    <a:srgbClr val="000000"/>
                  </a:solidFill>
                  <a:latin typeface="Calibri" pitchFamily="34" charset="0"/>
                </a:rPr>
                <a:t>SO</a:t>
              </a:r>
              <a:endParaRPr lang="zh-TW" altLang="zh-TW"/>
            </a:p>
          </p:txBody>
        </p:sp>
        <p:sp>
          <p:nvSpPr>
            <p:cNvPr id="17438" name="Rectangle 16"/>
            <p:cNvSpPr>
              <a:spLocks noChangeArrowheads="1"/>
            </p:cNvSpPr>
            <p:nvPr/>
          </p:nvSpPr>
          <p:spPr bwMode="auto">
            <a:xfrm>
              <a:off x="1065" y="2531"/>
              <a:ext cx="8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100">
                  <a:solidFill>
                    <a:srgbClr val="000000"/>
                  </a:solidFill>
                  <a:latin typeface="Calibri" pitchFamily="34" charset="0"/>
                </a:rPr>
                <a:t>4</a:t>
              </a:r>
              <a:endParaRPr lang="zh-TW" altLang="zh-TW"/>
            </a:p>
          </p:txBody>
        </p:sp>
        <p:sp>
          <p:nvSpPr>
            <p:cNvPr id="17439" name="Rectangle 17"/>
            <p:cNvSpPr>
              <a:spLocks noChangeArrowheads="1"/>
            </p:cNvSpPr>
            <p:nvPr/>
          </p:nvSpPr>
          <p:spPr bwMode="auto">
            <a:xfrm>
              <a:off x="1109" y="2463"/>
              <a:ext cx="8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1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zh-TW" altLang="zh-TW"/>
            </a:p>
          </p:txBody>
        </p:sp>
        <p:sp>
          <p:nvSpPr>
            <p:cNvPr id="17440" name="Rectangle 18"/>
            <p:cNvSpPr>
              <a:spLocks noChangeArrowheads="1"/>
            </p:cNvSpPr>
            <p:nvPr/>
          </p:nvSpPr>
          <p:spPr bwMode="auto">
            <a:xfrm>
              <a:off x="1153" y="2463"/>
              <a:ext cx="7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100">
                  <a:solidFill>
                    <a:srgbClr val="000000"/>
                  </a:solidFill>
                  <a:latin typeface="Calibri" pitchFamily="34" charset="0"/>
                </a:rPr>
                <a:t>-</a:t>
              </a:r>
              <a:endParaRPr lang="zh-TW" altLang="zh-TW"/>
            </a:p>
          </p:txBody>
        </p:sp>
        <p:sp>
          <p:nvSpPr>
            <p:cNvPr id="17441" name="Rectangle 19"/>
            <p:cNvSpPr>
              <a:spLocks noChangeArrowheads="1"/>
            </p:cNvSpPr>
            <p:nvPr/>
          </p:nvSpPr>
          <p:spPr bwMode="auto">
            <a:xfrm>
              <a:off x="1959" y="2388"/>
              <a:ext cx="23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>
                  <a:solidFill>
                    <a:srgbClr val="000000"/>
                  </a:solidFill>
                  <a:latin typeface="Calibri" pitchFamily="34" charset="0"/>
                </a:rPr>
                <a:t>N</a:t>
              </a:r>
              <a:r>
                <a:rPr lang="zh-TW" altLang="zh-TW" sz="1600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r>
                <a:rPr lang="en-US" altLang="zh-TW" sz="16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r>
                <a:rPr lang="en-US" altLang="zh-TW" sz="1600" baseline="30000">
                  <a:solidFill>
                    <a:srgbClr val="000000"/>
                  </a:solidFill>
                  <a:latin typeface="Calibri" pitchFamily="34" charset="0"/>
                </a:rPr>
                <a:t>-</a:t>
              </a:r>
              <a:endParaRPr lang="zh-TW" altLang="zh-TW" baseline="30000"/>
            </a:p>
          </p:txBody>
        </p:sp>
        <p:sp>
          <p:nvSpPr>
            <p:cNvPr id="17442" name="Rectangle 20"/>
            <p:cNvSpPr>
              <a:spLocks noChangeArrowheads="1"/>
            </p:cNvSpPr>
            <p:nvPr/>
          </p:nvSpPr>
          <p:spPr bwMode="auto">
            <a:xfrm>
              <a:off x="2094" y="245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TW" altLang="zh-TW"/>
            </a:p>
          </p:txBody>
        </p:sp>
        <p:sp>
          <p:nvSpPr>
            <p:cNvPr id="17443" name="Rectangle 21"/>
            <p:cNvSpPr>
              <a:spLocks noChangeArrowheads="1"/>
            </p:cNvSpPr>
            <p:nvPr/>
          </p:nvSpPr>
          <p:spPr bwMode="auto">
            <a:xfrm>
              <a:off x="2138" y="239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TW" altLang="zh-TW"/>
            </a:p>
          </p:txBody>
        </p:sp>
        <p:sp>
          <p:nvSpPr>
            <p:cNvPr id="17444" name="Rectangle 22"/>
            <p:cNvSpPr>
              <a:spLocks noChangeArrowheads="1"/>
            </p:cNvSpPr>
            <p:nvPr/>
          </p:nvSpPr>
          <p:spPr bwMode="auto">
            <a:xfrm>
              <a:off x="2182" y="239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TW" altLang="zh-TW"/>
            </a:p>
          </p:txBody>
        </p:sp>
        <p:sp>
          <p:nvSpPr>
            <p:cNvPr id="17445" name="Freeform 23"/>
            <p:cNvSpPr>
              <a:spLocks noEditPoints="1"/>
            </p:cNvSpPr>
            <p:nvPr/>
          </p:nvSpPr>
          <p:spPr bwMode="auto">
            <a:xfrm>
              <a:off x="1659" y="889"/>
              <a:ext cx="423" cy="1486"/>
            </a:xfrm>
            <a:custGeom>
              <a:avLst/>
              <a:gdLst>
                <a:gd name="T0" fmla="*/ 0 w 423"/>
                <a:gd name="T1" fmla="*/ 12 h 1486"/>
                <a:gd name="T2" fmla="*/ 0 w 423"/>
                <a:gd name="T3" fmla="*/ 0 h 1486"/>
                <a:gd name="T4" fmla="*/ 12 w 423"/>
                <a:gd name="T5" fmla="*/ 0 h 1486"/>
                <a:gd name="T6" fmla="*/ 411 w 423"/>
                <a:gd name="T7" fmla="*/ 0 h 1486"/>
                <a:gd name="T8" fmla="*/ 419 w 423"/>
                <a:gd name="T9" fmla="*/ 0 h 1486"/>
                <a:gd name="T10" fmla="*/ 423 w 423"/>
                <a:gd name="T11" fmla="*/ 12 h 1486"/>
                <a:gd name="T12" fmla="*/ 423 w 423"/>
                <a:gd name="T13" fmla="*/ 1474 h 1486"/>
                <a:gd name="T14" fmla="*/ 419 w 423"/>
                <a:gd name="T15" fmla="*/ 1482 h 1486"/>
                <a:gd name="T16" fmla="*/ 411 w 423"/>
                <a:gd name="T17" fmla="*/ 1486 h 1486"/>
                <a:gd name="T18" fmla="*/ 12 w 423"/>
                <a:gd name="T19" fmla="*/ 1486 h 1486"/>
                <a:gd name="T20" fmla="*/ 0 w 423"/>
                <a:gd name="T21" fmla="*/ 1482 h 1486"/>
                <a:gd name="T22" fmla="*/ 0 w 423"/>
                <a:gd name="T23" fmla="*/ 1474 h 1486"/>
                <a:gd name="T24" fmla="*/ 0 w 423"/>
                <a:gd name="T25" fmla="*/ 12 h 1486"/>
                <a:gd name="T26" fmla="*/ 24 w 423"/>
                <a:gd name="T27" fmla="*/ 1474 h 1486"/>
                <a:gd name="T28" fmla="*/ 12 w 423"/>
                <a:gd name="T29" fmla="*/ 1462 h 1486"/>
                <a:gd name="T30" fmla="*/ 411 w 423"/>
                <a:gd name="T31" fmla="*/ 1462 h 1486"/>
                <a:gd name="T32" fmla="*/ 399 w 423"/>
                <a:gd name="T33" fmla="*/ 1474 h 1486"/>
                <a:gd name="T34" fmla="*/ 399 w 423"/>
                <a:gd name="T35" fmla="*/ 12 h 1486"/>
                <a:gd name="T36" fmla="*/ 411 w 423"/>
                <a:gd name="T37" fmla="*/ 24 h 1486"/>
                <a:gd name="T38" fmla="*/ 12 w 423"/>
                <a:gd name="T39" fmla="*/ 24 h 1486"/>
                <a:gd name="T40" fmla="*/ 24 w 423"/>
                <a:gd name="T41" fmla="*/ 12 h 1486"/>
                <a:gd name="T42" fmla="*/ 24 w 423"/>
                <a:gd name="T43" fmla="*/ 1474 h 14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3"/>
                <a:gd name="T67" fmla="*/ 0 h 1486"/>
                <a:gd name="T68" fmla="*/ 423 w 423"/>
                <a:gd name="T69" fmla="*/ 1486 h 14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3" h="1486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11" y="0"/>
                  </a:lnTo>
                  <a:lnTo>
                    <a:pt x="419" y="0"/>
                  </a:lnTo>
                  <a:lnTo>
                    <a:pt x="423" y="12"/>
                  </a:lnTo>
                  <a:lnTo>
                    <a:pt x="423" y="1474"/>
                  </a:lnTo>
                  <a:lnTo>
                    <a:pt x="419" y="1482"/>
                  </a:lnTo>
                  <a:lnTo>
                    <a:pt x="411" y="1486"/>
                  </a:lnTo>
                  <a:lnTo>
                    <a:pt x="12" y="1486"/>
                  </a:lnTo>
                  <a:lnTo>
                    <a:pt x="0" y="1482"/>
                  </a:lnTo>
                  <a:lnTo>
                    <a:pt x="0" y="1474"/>
                  </a:lnTo>
                  <a:lnTo>
                    <a:pt x="0" y="12"/>
                  </a:lnTo>
                  <a:close/>
                  <a:moveTo>
                    <a:pt x="24" y="1474"/>
                  </a:moveTo>
                  <a:lnTo>
                    <a:pt x="12" y="1462"/>
                  </a:lnTo>
                  <a:lnTo>
                    <a:pt x="411" y="1462"/>
                  </a:lnTo>
                  <a:lnTo>
                    <a:pt x="399" y="1474"/>
                  </a:lnTo>
                  <a:lnTo>
                    <a:pt x="399" y="12"/>
                  </a:lnTo>
                  <a:lnTo>
                    <a:pt x="411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14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17446" name="Freeform 24"/>
            <p:cNvSpPr>
              <a:spLocks noEditPoints="1"/>
            </p:cNvSpPr>
            <p:nvPr/>
          </p:nvSpPr>
          <p:spPr bwMode="auto">
            <a:xfrm>
              <a:off x="1241" y="2367"/>
              <a:ext cx="299" cy="108"/>
            </a:xfrm>
            <a:custGeom>
              <a:avLst/>
              <a:gdLst>
                <a:gd name="T0" fmla="*/ 299 w 299"/>
                <a:gd name="T1" fmla="*/ 108 h 108"/>
                <a:gd name="T2" fmla="*/ 36 w 299"/>
                <a:gd name="T3" fmla="*/ 108 h 108"/>
                <a:gd name="T4" fmla="*/ 28 w 299"/>
                <a:gd name="T5" fmla="*/ 104 h 108"/>
                <a:gd name="T6" fmla="*/ 28 w 299"/>
                <a:gd name="T7" fmla="*/ 100 h 108"/>
                <a:gd name="T8" fmla="*/ 28 w 299"/>
                <a:gd name="T9" fmla="*/ 16 h 108"/>
                <a:gd name="T10" fmla="*/ 44 w 299"/>
                <a:gd name="T11" fmla="*/ 16 h 108"/>
                <a:gd name="T12" fmla="*/ 44 w 299"/>
                <a:gd name="T13" fmla="*/ 100 h 108"/>
                <a:gd name="T14" fmla="*/ 36 w 299"/>
                <a:gd name="T15" fmla="*/ 92 h 108"/>
                <a:gd name="T16" fmla="*/ 299 w 299"/>
                <a:gd name="T17" fmla="*/ 92 h 108"/>
                <a:gd name="T18" fmla="*/ 299 w 299"/>
                <a:gd name="T19" fmla="*/ 108 h 108"/>
                <a:gd name="T20" fmla="*/ 0 w 299"/>
                <a:gd name="T21" fmla="*/ 60 h 108"/>
                <a:gd name="T22" fmla="*/ 36 w 299"/>
                <a:gd name="T23" fmla="*/ 0 h 108"/>
                <a:gd name="T24" fmla="*/ 67 w 299"/>
                <a:gd name="T25" fmla="*/ 60 h 108"/>
                <a:gd name="T26" fmla="*/ 71 w 299"/>
                <a:gd name="T27" fmla="*/ 64 h 108"/>
                <a:gd name="T28" fmla="*/ 67 w 299"/>
                <a:gd name="T29" fmla="*/ 68 h 108"/>
                <a:gd name="T30" fmla="*/ 59 w 299"/>
                <a:gd name="T31" fmla="*/ 68 h 108"/>
                <a:gd name="T32" fmla="*/ 55 w 299"/>
                <a:gd name="T33" fmla="*/ 68 h 108"/>
                <a:gd name="T34" fmla="*/ 28 w 299"/>
                <a:gd name="T35" fmla="*/ 20 h 108"/>
                <a:gd name="T36" fmla="*/ 40 w 299"/>
                <a:gd name="T37" fmla="*/ 20 h 108"/>
                <a:gd name="T38" fmla="*/ 12 w 299"/>
                <a:gd name="T39" fmla="*/ 68 h 108"/>
                <a:gd name="T40" fmla="*/ 8 w 299"/>
                <a:gd name="T41" fmla="*/ 68 h 108"/>
                <a:gd name="T42" fmla="*/ 4 w 299"/>
                <a:gd name="T43" fmla="*/ 68 h 108"/>
                <a:gd name="T44" fmla="*/ 0 w 299"/>
                <a:gd name="T45" fmla="*/ 64 h 108"/>
                <a:gd name="T46" fmla="*/ 0 w 299"/>
                <a:gd name="T47" fmla="*/ 60 h 108"/>
                <a:gd name="T48" fmla="*/ 0 w 299"/>
                <a:gd name="T49" fmla="*/ 60 h 1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9"/>
                <a:gd name="T76" fmla="*/ 0 h 108"/>
                <a:gd name="T77" fmla="*/ 299 w 299"/>
                <a:gd name="T78" fmla="*/ 108 h 1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9" h="108">
                  <a:moveTo>
                    <a:pt x="299" y="108"/>
                  </a:moveTo>
                  <a:lnTo>
                    <a:pt x="36" y="108"/>
                  </a:lnTo>
                  <a:lnTo>
                    <a:pt x="28" y="104"/>
                  </a:lnTo>
                  <a:lnTo>
                    <a:pt x="28" y="100"/>
                  </a:lnTo>
                  <a:lnTo>
                    <a:pt x="28" y="16"/>
                  </a:lnTo>
                  <a:lnTo>
                    <a:pt x="44" y="16"/>
                  </a:lnTo>
                  <a:lnTo>
                    <a:pt x="44" y="100"/>
                  </a:lnTo>
                  <a:lnTo>
                    <a:pt x="36" y="92"/>
                  </a:lnTo>
                  <a:lnTo>
                    <a:pt x="299" y="92"/>
                  </a:lnTo>
                  <a:lnTo>
                    <a:pt x="299" y="108"/>
                  </a:lnTo>
                  <a:close/>
                  <a:moveTo>
                    <a:pt x="0" y="60"/>
                  </a:moveTo>
                  <a:lnTo>
                    <a:pt x="36" y="0"/>
                  </a:lnTo>
                  <a:lnTo>
                    <a:pt x="67" y="60"/>
                  </a:lnTo>
                  <a:lnTo>
                    <a:pt x="71" y="64"/>
                  </a:lnTo>
                  <a:lnTo>
                    <a:pt x="67" y="68"/>
                  </a:lnTo>
                  <a:lnTo>
                    <a:pt x="59" y="68"/>
                  </a:lnTo>
                  <a:lnTo>
                    <a:pt x="55" y="68"/>
                  </a:lnTo>
                  <a:lnTo>
                    <a:pt x="28" y="20"/>
                  </a:lnTo>
                  <a:lnTo>
                    <a:pt x="40" y="20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0" y="6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17447" name="Freeform 25"/>
            <p:cNvSpPr>
              <a:spLocks noEditPoints="1"/>
            </p:cNvSpPr>
            <p:nvPr/>
          </p:nvSpPr>
          <p:spPr bwMode="auto">
            <a:xfrm>
              <a:off x="1887" y="1145"/>
              <a:ext cx="350" cy="1414"/>
            </a:xfrm>
            <a:custGeom>
              <a:avLst/>
              <a:gdLst>
                <a:gd name="T0" fmla="*/ 350 w 350"/>
                <a:gd name="T1" fmla="*/ 0 h 1414"/>
                <a:gd name="T2" fmla="*/ 350 w 350"/>
                <a:gd name="T3" fmla="*/ 1406 h 1414"/>
                <a:gd name="T4" fmla="*/ 346 w 350"/>
                <a:gd name="T5" fmla="*/ 1410 h 1414"/>
                <a:gd name="T6" fmla="*/ 342 w 350"/>
                <a:gd name="T7" fmla="*/ 1414 h 1414"/>
                <a:gd name="T8" fmla="*/ 35 w 350"/>
                <a:gd name="T9" fmla="*/ 1414 h 1414"/>
                <a:gd name="T10" fmla="*/ 27 w 350"/>
                <a:gd name="T11" fmla="*/ 1410 h 1414"/>
                <a:gd name="T12" fmla="*/ 27 w 350"/>
                <a:gd name="T13" fmla="*/ 1406 h 1414"/>
                <a:gd name="T14" fmla="*/ 27 w 350"/>
                <a:gd name="T15" fmla="*/ 1234 h 1414"/>
                <a:gd name="T16" fmla="*/ 43 w 350"/>
                <a:gd name="T17" fmla="*/ 1234 h 1414"/>
                <a:gd name="T18" fmla="*/ 43 w 350"/>
                <a:gd name="T19" fmla="*/ 1406 h 1414"/>
                <a:gd name="T20" fmla="*/ 35 w 350"/>
                <a:gd name="T21" fmla="*/ 1398 h 1414"/>
                <a:gd name="T22" fmla="*/ 342 w 350"/>
                <a:gd name="T23" fmla="*/ 1398 h 1414"/>
                <a:gd name="T24" fmla="*/ 334 w 350"/>
                <a:gd name="T25" fmla="*/ 1406 h 1414"/>
                <a:gd name="T26" fmla="*/ 334 w 350"/>
                <a:gd name="T27" fmla="*/ 0 h 1414"/>
                <a:gd name="T28" fmla="*/ 350 w 350"/>
                <a:gd name="T29" fmla="*/ 0 h 1414"/>
                <a:gd name="T30" fmla="*/ 0 w 350"/>
                <a:gd name="T31" fmla="*/ 1278 h 1414"/>
                <a:gd name="T32" fmla="*/ 35 w 350"/>
                <a:gd name="T33" fmla="*/ 1218 h 1414"/>
                <a:gd name="T34" fmla="*/ 67 w 350"/>
                <a:gd name="T35" fmla="*/ 1278 h 1414"/>
                <a:gd name="T36" fmla="*/ 71 w 350"/>
                <a:gd name="T37" fmla="*/ 1286 h 1414"/>
                <a:gd name="T38" fmla="*/ 67 w 350"/>
                <a:gd name="T39" fmla="*/ 1290 h 1414"/>
                <a:gd name="T40" fmla="*/ 59 w 350"/>
                <a:gd name="T41" fmla="*/ 1290 h 1414"/>
                <a:gd name="T42" fmla="*/ 55 w 350"/>
                <a:gd name="T43" fmla="*/ 1286 h 1414"/>
                <a:gd name="T44" fmla="*/ 27 w 350"/>
                <a:gd name="T45" fmla="*/ 1238 h 1414"/>
                <a:gd name="T46" fmla="*/ 39 w 350"/>
                <a:gd name="T47" fmla="*/ 1238 h 1414"/>
                <a:gd name="T48" fmla="*/ 11 w 350"/>
                <a:gd name="T49" fmla="*/ 1286 h 1414"/>
                <a:gd name="T50" fmla="*/ 8 w 350"/>
                <a:gd name="T51" fmla="*/ 1290 h 1414"/>
                <a:gd name="T52" fmla="*/ 4 w 350"/>
                <a:gd name="T53" fmla="*/ 1290 h 1414"/>
                <a:gd name="T54" fmla="*/ 0 w 350"/>
                <a:gd name="T55" fmla="*/ 1286 h 1414"/>
                <a:gd name="T56" fmla="*/ 0 w 350"/>
                <a:gd name="T57" fmla="*/ 1278 h 1414"/>
                <a:gd name="T58" fmla="*/ 0 w 350"/>
                <a:gd name="T59" fmla="*/ 1278 h 14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0"/>
                <a:gd name="T91" fmla="*/ 0 h 1414"/>
                <a:gd name="T92" fmla="*/ 350 w 350"/>
                <a:gd name="T93" fmla="*/ 1414 h 14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0" h="1414">
                  <a:moveTo>
                    <a:pt x="350" y="0"/>
                  </a:moveTo>
                  <a:lnTo>
                    <a:pt x="350" y="1406"/>
                  </a:lnTo>
                  <a:lnTo>
                    <a:pt x="346" y="1410"/>
                  </a:lnTo>
                  <a:lnTo>
                    <a:pt x="342" y="1414"/>
                  </a:lnTo>
                  <a:lnTo>
                    <a:pt x="35" y="1414"/>
                  </a:lnTo>
                  <a:lnTo>
                    <a:pt x="27" y="1410"/>
                  </a:lnTo>
                  <a:lnTo>
                    <a:pt x="27" y="1406"/>
                  </a:lnTo>
                  <a:lnTo>
                    <a:pt x="27" y="1234"/>
                  </a:lnTo>
                  <a:lnTo>
                    <a:pt x="43" y="1234"/>
                  </a:lnTo>
                  <a:lnTo>
                    <a:pt x="43" y="1406"/>
                  </a:lnTo>
                  <a:lnTo>
                    <a:pt x="35" y="1398"/>
                  </a:lnTo>
                  <a:lnTo>
                    <a:pt x="342" y="1398"/>
                  </a:lnTo>
                  <a:lnTo>
                    <a:pt x="334" y="1406"/>
                  </a:lnTo>
                  <a:lnTo>
                    <a:pt x="334" y="0"/>
                  </a:lnTo>
                  <a:lnTo>
                    <a:pt x="350" y="0"/>
                  </a:lnTo>
                  <a:close/>
                  <a:moveTo>
                    <a:pt x="0" y="1278"/>
                  </a:moveTo>
                  <a:lnTo>
                    <a:pt x="35" y="1218"/>
                  </a:lnTo>
                  <a:lnTo>
                    <a:pt x="67" y="1278"/>
                  </a:lnTo>
                  <a:lnTo>
                    <a:pt x="71" y="1286"/>
                  </a:lnTo>
                  <a:lnTo>
                    <a:pt x="67" y="1290"/>
                  </a:lnTo>
                  <a:lnTo>
                    <a:pt x="59" y="1290"/>
                  </a:lnTo>
                  <a:lnTo>
                    <a:pt x="55" y="1286"/>
                  </a:lnTo>
                  <a:lnTo>
                    <a:pt x="27" y="1238"/>
                  </a:lnTo>
                  <a:lnTo>
                    <a:pt x="39" y="1238"/>
                  </a:lnTo>
                  <a:lnTo>
                    <a:pt x="11" y="1286"/>
                  </a:lnTo>
                  <a:lnTo>
                    <a:pt x="8" y="1290"/>
                  </a:lnTo>
                  <a:lnTo>
                    <a:pt x="4" y="1290"/>
                  </a:lnTo>
                  <a:lnTo>
                    <a:pt x="0" y="1286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17448" name="Freeform 26"/>
            <p:cNvSpPr>
              <a:spLocks noEditPoints="1"/>
            </p:cNvSpPr>
            <p:nvPr/>
          </p:nvSpPr>
          <p:spPr bwMode="auto">
            <a:xfrm>
              <a:off x="260" y="2307"/>
              <a:ext cx="550" cy="232"/>
            </a:xfrm>
            <a:custGeom>
              <a:avLst/>
              <a:gdLst>
                <a:gd name="T0" fmla="*/ 0 w 550"/>
                <a:gd name="T1" fmla="*/ 4 h 232"/>
                <a:gd name="T2" fmla="*/ 4 w 550"/>
                <a:gd name="T3" fmla="*/ 0 h 232"/>
                <a:gd name="T4" fmla="*/ 546 w 550"/>
                <a:gd name="T5" fmla="*/ 0 h 232"/>
                <a:gd name="T6" fmla="*/ 550 w 550"/>
                <a:gd name="T7" fmla="*/ 4 h 232"/>
                <a:gd name="T8" fmla="*/ 550 w 550"/>
                <a:gd name="T9" fmla="*/ 228 h 232"/>
                <a:gd name="T10" fmla="*/ 546 w 550"/>
                <a:gd name="T11" fmla="*/ 232 h 232"/>
                <a:gd name="T12" fmla="*/ 4 w 550"/>
                <a:gd name="T13" fmla="*/ 232 h 232"/>
                <a:gd name="T14" fmla="*/ 0 w 550"/>
                <a:gd name="T15" fmla="*/ 228 h 232"/>
                <a:gd name="T16" fmla="*/ 0 w 550"/>
                <a:gd name="T17" fmla="*/ 4 h 232"/>
                <a:gd name="T18" fmla="*/ 8 w 550"/>
                <a:gd name="T19" fmla="*/ 228 h 232"/>
                <a:gd name="T20" fmla="*/ 4 w 550"/>
                <a:gd name="T21" fmla="*/ 224 h 232"/>
                <a:gd name="T22" fmla="*/ 546 w 550"/>
                <a:gd name="T23" fmla="*/ 224 h 232"/>
                <a:gd name="T24" fmla="*/ 542 w 550"/>
                <a:gd name="T25" fmla="*/ 228 h 232"/>
                <a:gd name="T26" fmla="*/ 542 w 550"/>
                <a:gd name="T27" fmla="*/ 4 h 232"/>
                <a:gd name="T28" fmla="*/ 546 w 550"/>
                <a:gd name="T29" fmla="*/ 8 h 232"/>
                <a:gd name="T30" fmla="*/ 4 w 550"/>
                <a:gd name="T31" fmla="*/ 8 h 232"/>
                <a:gd name="T32" fmla="*/ 8 w 550"/>
                <a:gd name="T33" fmla="*/ 4 h 232"/>
                <a:gd name="T34" fmla="*/ 8 w 550"/>
                <a:gd name="T35" fmla="*/ 228 h 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0"/>
                <a:gd name="T55" fmla="*/ 0 h 232"/>
                <a:gd name="T56" fmla="*/ 550 w 550"/>
                <a:gd name="T57" fmla="*/ 232 h 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0" h="232">
                  <a:moveTo>
                    <a:pt x="0" y="4"/>
                  </a:moveTo>
                  <a:lnTo>
                    <a:pt x="4" y="0"/>
                  </a:lnTo>
                  <a:lnTo>
                    <a:pt x="546" y="0"/>
                  </a:lnTo>
                  <a:lnTo>
                    <a:pt x="550" y="4"/>
                  </a:lnTo>
                  <a:lnTo>
                    <a:pt x="550" y="228"/>
                  </a:lnTo>
                  <a:lnTo>
                    <a:pt x="546" y="232"/>
                  </a:lnTo>
                  <a:lnTo>
                    <a:pt x="4" y="232"/>
                  </a:lnTo>
                  <a:lnTo>
                    <a:pt x="0" y="228"/>
                  </a:lnTo>
                  <a:lnTo>
                    <a:pt x="0" y="4"/>
                  </a:lnTo>
                  <a:close/>
                  <a:moveTo>
                    <a:pt x="8" y="228"/>
                  </a:moveTo>
                  <a:lnTo>
                    <a:pt x="4" y="224"/>
                  </a:lnTo>
                  <a:lnTo>
                    <a:pt x="546" y="224"/>
                  </a:lnTo>
                  <a:lnTo>
                    <a:pt x="542" y="228"/>
                  </a:lnTo>
                  <a:lnTo>
                    <a:pt x="542" y="4"/>
                  </a:lnTo>
                  <a:lnTo>
                    <a:pt x="546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2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17449" name="Freeform 27"/>
            <p:cNvSpPr>
              <a:spLocks/>
            </p:cNvSpPr>
            <p:nvPr/>
          </p:nvSpPr>
          <p:spPr bwMode="auto">
            <a:xfrm>
              <a:off x="252" y="2203"/>
              <a:ext cx="566" cy="356"/>
            </a:xfrm>
            <a:custGeom>
              <a:avLst/>
              <a:gdLst>
                <a:gd name="T0" fmla="*/ 24 w 566"/>
                <a:gd name="T1" fmla="*/ 0 h 356"/>
                <a:gd name="T2" fmla="*/ 24 w 566"/>
                <a:gd name="T3" fmla="*/ 344 h 356"/>
                <a:gd name="T4" fmla="*/ 12 w 566"/>
                <a:gd name="T5" fmla="*/ 332 h 356"/>
                <a:gd name="T6" fmla="*/ 554 w 566"/>
                <a:gd name="T7" fmla="*/ 332 h 356"/>
                <a:gd name="T8" fmla="*/ 542 w 566"/>
                <a:gd name="T9" fmla="*/ 344 h 356"/>
                <a:gd name="T10" fmla="*/ 542 w 566"/>
                <a:gd name="T11" fmla="*/ 4 h 356"/>
                <a:gd name="T12" fmla="*/ 566 w 566"/>
                <a:gd name="T13" fmla="*/ 4 h 356"/>
                <a:gd name="T14" fmla="*/ 566 w 566"/>
                <a:gd name="T15" fmla="*/ 344 h 356"/>
                <a:gd name="T16" fmla="*/ 562 w 566"/>
                <a:gd name="T17" fmla="*/ 352 h 356"/>
                <a:gd name="T18" fmla="*/ 554 w 566"/>
                <a:gd name="T19" fmla="*/ 356 h 356"/>
                <a:gd name="T20" fmla="*/ 12 w 566"/>
                <a:gd name="T21" fmla="*/ 356 h 356"/>
                <a:gd name="T22" fmla="*/ 0 w 566"/>
                <a:gd name="T23" fmla="*/ 352 h 356"/>
                <a:gd name="T24" fmla="*/ 0 w 566"/>
                <a:gd name="T25" fmla="*/ 344 h 356"/>
                <a:gd name="T26" fmla="*/ 0 w 566"/>
                <a:gd name="T27" fmla="*/ 0 h 356"/>
                <a:gd name="T28" fmla="*/ 24 w 566"/>
                <a:gd name="T29" fmla="*/ 0 h 3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6"/>
                <a:gd name="T46" fmla="*/ 0 h 356"/>
                <a:gd name="T47" fmla="*/ 566 w 566"/>
                <a:gd name="T48" fmla="*/ 356 h 3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6" h="356">
                  <a:moveTo>
                    <a:pt x="24" y="0"/>
                  </a:moveTo>
                  <a:lnTo>
                    <a:pt x="24" y="344"/>
                  </a:lnTo>
                  <a:lnTo>
                    <a:pt x="12" y="332"/>
                  </a:lnTo>
                  <a:lnTo>
                    <a:pt x="554" y="332"/>
                  </a:lnTo>
                  <a:lnTo>
                    <a:pt x="542" y="344"/>
                  </a:lnTo>
                  <a:lnTo>
                    <a:pt x="542" y="4"/>
                  </a:lnTo>
                  <a:lnTo>
                    <a:pt x="566" y="4"/>
                  </a:lnTo>
                  <a:lnTo>
                    <a:pt x="566" y="344"/>
                  </a:lnTo>
                  <a:lnTo>
                    <a:pt x="562" y="352"/>
                  </a:lnTo>
                  <a:lnTo>
                    <a:pt x="554" y="356"/>
                  </a:lnTo>
                  <a:lnTo>
                    <a:pt x="12" y="356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17450" name="Rectangle 28"/>
            <p:cNvSpPr>
              <a:spLocks noChangeArrowheads="1"/>
            </p:cNvSpPr>
            <p:nvPr/>
          </p:nvSpPr>
          <p:spPr bwMode="auto">
            <a:xfrm>
              <a:off x="292" y="2359"/>
              <a:ext cx="56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400" b="1">
                  <a:solidFill>
                    <a:srgbClr val="000000"/>
                  </a:solidFill>
                  <a:latin typeface="Calibri" pitchFamily="34" charset="0"/>
                </a:rPr>
                <a:t>Sewage Pit</a:t>
              </a:r>
              <a:endParaRPr lang="zh-TW" altLang="zh-TW"/>
            </a:p>
          </p:txBody>
        </p:sp>
        <p:sp>
          <p:nvSpPr>
            <p:cNvPr id="17451" name="Freeform 29"/>
            <p:cNvSpPr>
              <a:spLocks noEditPoints="1"/>
            </p:cNvSpPr>
            <p:nvPr/>
          </p:nvSpPr>
          <p:spPr bwMode="auto">
            <a:xfrm>
              <a:off x="491" y="2052"/>
              <a:ext cx="72" cy="259"/>
            </a:xfrm>
            <a:custGeom>
              <a:avLst/>
              <a:gdLst>
                <a:gd name="T0" fmla="*/ 28 w 72"/>
                <a:gd name="T1" fmla="*/ 259 h 259"/>
                <a:gd name="T2" fmla="*/ 28 w 72"/>
                <a:gd name="T3" fmla="*/ 16 h 259"/>
                <a:gd name="T4" fmla="*/ 44 w 72"/>
                <a:gd name="T5" fmla="*/ 16 h 259"/>
                <a:gd name="T6" fmla="*/ 44 w 72"/>
                <a:gd name="T7" fmla="*/ 259 h 259"/>
                <a:gd name="T8" fmla="*/ 28 w 72"/>
                <a:gd name="T9" fmla="*/ 259 h 259"/>
                <a:gd name="T10" fmla="*/ 0 w 72"/>
                <a:gd name="T11" fmla="*/ 56 h 259"/>
                <a:gd name="T12" fmla="*/ 36 w 72"/>
                <a:gd name="T13" fmla="*/ 0 h 259"/>
                <a:gd name="T14" fmla="*/ 68 w 72"/>
                <a:gd name="T15" fmla="*/ 60 h 259"/>
                <a:gd name="T16" fmla="*/ 72 w 72"/>
                <a:gd name="T17" fmla="*/ 64 h 259"/>
                <a:gd name="T18" fmla="*/ 68 w 72"/>
                <a:gd name="T19" fmla="*/ 68 h 259"/>
                <a:gd name="T20" fmla="*/ 60 w 72"/>
                <a:gd name="T21" fmla="*/ 68 h 259"/>
                <a:gd name="T22" fmla="*/ 56 w 72"/>
                <a:gd name="T23" fmla="*/ 68 h 259"/>
                <a:gd name="T24" fmla="*/ 28 w 72"/>
                <a:gd name="T25" fmla="*/ 20 h 259"/>
                <a:gd name="T26" fmla="*/ 40 w 72"/>
                <a:gd name="T27" fmla="*/ 20 h 259"/>
                <a:gd name="T28" fmla="*/ 12 w 72"/>
                <a:gd name="T29" fmla="*/ 68 h 259"/>
                <a:gd name="T30" fmla="*/ 8 w 72"/>
                <a:gd name="T31" fmla="*/ 68 h 259"/>
                <a:gd name="T32" fmla="*/ 4 w 72"/>
                <a:gd name="T33" fmla="*/ 68 h 259"/>
                <a:gd name="T34" fmla="*/ 0 w 72"/>
                <a:gd name="T35" fmla="*/ 64 h 259"/>
                <a:gd name="T36" fmla="*/ 0 w 72"/>
                <a:gd name="T37" fmla="*/ 56 h 259"/>
                <a:gd name="T38" fmla="*/ 0 w 72"/>
                <a:gd name="T39" fmla="*/ 56 h 2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259"/>
                <a:gd name="T62" fmla="*/ 72 w 72"/>
                <a:gd name="T63" fmla="*/ 259 h 2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259">
                  <a:moveTo>
                    <a:pt x="28" y="259"/>
                  </a:moveTo>
                  <a:lnTo>
                    <a:pt x="28" y="16"/>
                  </a:lnTo>
                  <a:lnTo>
                    <a:pt x="44" y="16"/>
                  </a:lnTo>
                  <a:lnTo>
                    <a:pt x="44" y="259"/>
                  </a:lnTo>
                  <a:lnTo>
                    <a:pt x="28" y="259"/>
                  </a:lnTo>
                  <a:close/>
                  <a:moveTo>
                    <a:pt x="0" y="56"/>
                  </a:moveTo>
                  <a:lnTo>
                    <a:pt x="36" y="0"/>
                  </a:lnTo>
                  <a:lnTo>
                    <a:pt x="68" y="60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28" y="20"/>
                  </a:lnTo>
                  <a:lnTo>
                    <a:pt x="40" y="20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0" y="6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17452" name="Freeform 30"/>
            <p:cNvSpPr>
              <a:spLocks noEditPoints="1"/>
            </p:cNvSpPr>
            <p:nvPr/>
          </p:nvSpPr>
          <p:spPr bwMode="auto">
            <a:xfrm>
              <a:off x="376" y="1912"/>
              <a:ext cx="306" cy="148"/>
            </a:xfrm>
            <a:custGeom>
              <a:avLst/>
              <a:gdLst>
                <a:gd name="T0" fmla="*/ 0 w 306"/>
                <a:gd name="T1" fmla="*/ 12 h 148"/>
                <a:gd name="T2" fmla="*/ 0 w 306"/>
                <a:gd name="T3" fmla="*/ 0 h 148"/>
                <a:gd name="T4" fmla="*/ 11 w 306"/>
                <a:gd name="T5" fmla="*/ 0 h 148"/>
                <a:gd name="T6" fmla="*/ 295 w 306"/>
                <a:gd name="T7" fmla="*/ 0 h 148"/>
                <a:gd name="T8" fmla="*/ 303 w 306"/>
                <a:gd name="T9" fmla="*/ 0 h 148"/>
                <a:gd name="T10" fmla="*/ 306 w 306"/>
                <a:gd name="T11" fmla="*/ 12 h 148"/>
                <a:gd name="T12" fmla="*/ 306 w 306"/>
                <a:gd name="T13" fmla="*/ 136 h 148"/>
                <a:gd name="T14" fmla="*/ 303 w 306"/>
                <a:gd name="T15" fmla="*/ 144 h 148"/>
                <a:gd name="T16" fmla="*/ 295 w 306"/>
                <a:gd name="T17" fmla="*/ 148 h 148"/>
                <a:gd name="T18" fmla="*/ 11 w 306"/>
                <a:gd name="T19" fmla="*/ 148 h 148"/>
                <a:gd name="T20" fmla="*/ 0 w 306"/>
                <a:gd name="T21" fmla="*/ 144 h 148"/>
                <a:gd name="T22" fmla="*/ 0 w 306"/>
                <a:gd name="T23" fmla="*/ 136 h 148"/>
                <a:gd name="T24" fmla="*/ 0 w 306"/>
                <a:gd name="T25" fmla="*/ 12 h 148"/>
                <a:gd name="T26" fmla="*/ 23 w 306"/>
                <a:gd name="T27" fmla="*/ 136 h 148"/>
                <a:gd name="T28" fmla="*/ 11 w 306"/>
                <a:gd name="T29" fmla="*/ 124 h 148"/>
                <a:gd name="T30" fmla="*/ 295 w 306"/>
                <a:gd name="T31" fmla="*/ 124 h 148"/>
                <a:gd name="T32" fmla="*/ 283 w 306"/>
                <a:gd name="T33" fmla="*/ 136 h 148"/>
                <a:gd name="T34" fmla="*/ 283 w 306"/>
                <a:gd name="T35" fmla="*/ 12 h 148"/>
                <a:gd name="T36" fmla="*/ 295 w 306"/>
                <a:gd name="T37" fmla="*/ 24 h 148"/>
                <a:gd name="T38" fmla="*/ 11 w 306"/>
                <a:gd name="T39" fmla="*/ 24 h 148"/>
                <a:gd name="T40" fmla="*/ 23 w 306"/>
                <a:gd name="T41" fmla="*/ 12 h 148"/>
                <a:gd name="T42" fmla="*/ 23 w 306"/>
                <a:gd name="T43" fmla="*/ 136 h 1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6"/>
                <a:gd name="T67" fmla="*/ 0 h 148"/>
                <a:gd name="T68" fmla="*/ 306 w 306"/>
                <a:gd name="T69" fmla="*/ 148 h 1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6" h="148">
                  <a:moveTo>
                    <a:pt x="0" y="12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06" y="12"/>
                  </a:lnTo>
                  <a:lnTo>
                    <a:pt x="306" y="136"/>
                  </a:lnTo>
                  <a:lnTo>
                    <a:pt x="303" y="144"/>
                  </a:lnTo>
                  <a:lnTo>
                    <a:pt x="295" y="148"/>
                  </a:lnTo>
                  <a:lnTo>
                    <a:pt x="11" y="148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"/>
                  </a:lnTo>
                  <a:close/>
                  <a:moveTo>
                    <a:pt x="23" y="136"/>
                  </a:moveTo>
                  <a:lnTo>
                    <a:pt x="11" y="124"/>
                  </a:lnTo>
                  <a:lnTo>
                    <a:pt x="295" y="124"/>
                  </a:lnTo>
                  <a:lnTo>
                    <a:pt x="283" y="136"/>
                  </a:lnTo>
                  <a:lnTo>
                    <a:pt x="283" y="12"/>
                  </a:lnTo>
                  <a:lnTo>
                    <a:pt x="295" y="24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23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17453" name="Freeform 31"/>
            <p:cNvSpPr>
              <a:spLocks noEditPoints="1"/>
            </p:cNvSpPr>
            <p:nvPr/>
          </p:nvSpPr>
          <p:spPr bwMode="auto">
            <a:xfrm>
              <a:off x="675" y="1972"/>
              <a:ext cx="502" cy="499"/>
            </a:xfrm>
            <a:custGeom>
              <a:avLst/>
              <a:gdLst>
                <a:gd name="T0" fmla="*/ 0 w 502"/>
                <a:gd name="T1" fmla="*/ 0 h 499"/>
                <a:gd name="T2" fmla="*/ 231 w 502"/>
                <a:gd name="T3" fmla="*/ 0 h 499"/>
                <a:gd name="T4" fmla="*/ 235 w 502"/>
                <a:gd name="T5" fmla="*/ 0 h 499"/>
                <a:gd name="T6" fmla="*/ 239 w 502"/>
                <a:gd name="T7" fmla="*/ 8 h 499"/>
                <a:gd name="T8" fmla="*/ 239 w 502"/>
                <a:gd name="T9" fmla="*/ 491 h 499"/>
                <a:gd name="T10" fmla="*/ 231 w 502"/>
                <a:gd name="T11" fmla="*/ 483 h 499"/>
                <a:gd name="T12" fmla="*/ 466 w 502"/>
                <a:gd name="T13" fmla="*/ 483 h 499"/>
                <a:gd name="T14" fmla="*/ 458 w 502"/>
                <a:gd name="T15" fmla="*/ 491 h 499"/>
                <a:gd name="T16" fmla="*/ 458 w 502"/>
                <a:gd name="T17" fmla="*/ 415 h 499"/>
                <a:gd name="T18" fmla="*/ 474 w 502"/>
                <a:gd name="T19" fmla="*/ 415 h 499"/>
                <a:gd name="T20" fmla="*/ 474 w 502"/>
                <a:gd name="T21" fmla="*/ 491 h 499"/>
                <a:gd name="T22" fmla="*/ 470 w 502"/>
                <a:gd name="T23" fmla="*/ 495 h 499"/>
                <a:gd name="T24" fmla="*/ 466 w 502"/>
                <a:gd name="T25" fmla="*/ 499 h 499"/>
                <a:gd name="T26" fmla="*/ 231 w 502"/>
                <a:gd name="T27" fmla="*/ 499 h 499"/>
                <a:gd name="T28" fmla="*/ 227 w 502"/>
                <a:gd name="T29" fmla="*/ 495 h 499"/>
                <a:gd name="T30" fmla="*/ 223 w 502"/>
                <a:gd name="T31" fmla="*/ 491 h 499"/>
                <a:gd name="T32" fmla="*/ 223 w 502"/>
                <a:gd name="T33" fmla="*/ 8 h 499"/>
                <a:gd name="T34" fmla="*/ 231 w 502"/>
                <a:gd name="T35" fmla="*/ 16 h 499"/>
                <a:gd name="T36" fmla="*/ 0 w 502"/>
                <a:gd name="T37" fmla="*/ 16 h 499"/>
                <a:gd name="T38" fmla="*/ 0 w 502"/>
                <a:gd name="T39" fmla="*/ 0 h 499"/>
                <a:gd name="T40" fmla="*/ 430 w 502"/>
                <a:gd name="T41" fmla="*/ 459 h 499"/>
                <a:gd name="T42" fmla="*/ 466 w 502"/>
                <a:gd name="T43" fmla="*/ 399 h 499"/>
                <a:gd name="T44" fmla="*/ 498 w 502"/>
                <a:gd name="T45" fmla="*/ 459 h 499"/>
                <a:gd name="T46" fmla="*/ 502 w 502"/>
                <a:gd name="T47" fmla="*/ 467 h 499"/>
                <a:gd name="T48" fmla="*/ 498 w 502"/>
                <a:gd name="T49" fmla="*/ 471 h 499"/>
                <a:gd name="T50" fmla="*/ 490 w 502"/>
                <a:gd name="T51" fmla="*/ 471 h 499"/>
                <a:gd name="T52" fmla="*/ 486 w 502"/>
                <a:gd name="T53" fmla="*/ 467 h 499"/>
                <a:gd name="T54" fmla="*/ 458 w 502"/>
                <a:gd name="T55" fmla="*/ 419 h 499"/>
                <a:gd name="T56" fmla="*/ 470 w 502"/>
                <a:gd name="T57" fmla="*/ 419 h 499"/>
                <a:gd name="T58" fmla="*/ 442 w 502"/>
                <a:gd name="T59" fmla="*/ 467 h 499"/>
                <a:gd name="T60" fmla="*/ 438 w 502"/>
                <a:gd name="T61" fmla="*/ 471 h 499"/>
                <a:gd name="T62" fmla="*/ 434 w 502"/>
                <a:gd name="T63" fmla="*/ 471 h 499"/>
                <a:gd name="T64" fmla="*/ 430 w 502"/>
                <a:gd name="T65" fmla="*/ 467 h 499"/>
                <a:gd name="T66" fmla="*/ 430 w 502"/>
                <a:gd name="T67" fmla="*/ 459 h 499"/>
                <a:gd name="T68" fmla="*/ 430 w 502"/>
                <a:gd name="T69" fmla="*/ 459 h 4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2"/>
                <a:gd name="T106" fmla="*/ 0 h 499"/>
                <a:gd name="T107" fmla="*/ 502 w 502"/>
                <a:gd name="T108" fmla="*/ 499 h 4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2" h="499">
                  <a:moveTo>
                    <a:pt x="0" y="0"/>
                  </a:moveTo>
                  <a:lnTo>
                    <a:pt x="231" y="0"/>
                  </a:lnTo>
                  <a:lnTo>
                    <a:pt x="235" y="0"/>
                  </a:lnTo>
                  <a:lnTo>
                    <a:pt x="239" y="8"/>
                  </a:lnTo>
                  <a:lnTo>
                    <a:pt x="239" y="491"/>
                  </a:lnTo>
                  <a:lnTo>
                    <a:pt x="231" y="483"/>
                  </a:lnTo>
                  <a:lnTo>
                    <a:pt x="466" y="483"/>
                  </a:lnTo>
                  <a:lnTo>
                    <a:pt x="458" y="491"/>
                  </a:lnTo>
                  <a:lnTo>
                    <a:pt x="458" y="415"/>
                  </a:lnTo>
                  <a:lnTo>
                    <a:pt x="474" y="415"/>
                  </a:lnTo>
                  <a:lnTo>
                    <a:pt x="474" y="491"/>
                  </a:lnTo>
                  <a:lnTo>
                    <a:pt x="470" y="495"/>
                  </a:lnTo>
                  <a:lnTo>
                    <a:pt x="466" y="499"/>
                  </a:lnTo>
                  <a:lnTo>
                    <a:pt x="231" y="499"/>
                  </a:lnTo>
                  <a:lnTo>
                    <a:pt x="227" y="495"/>
                  </a:lnTo>
                  <a:lnTo>
                    <a:pt x="223" y="491"/>
                  </a:lnTo>
                  <a:lnTo>
                    <a:pt x="223" y="8"/>
                  </a:lnTo>
                  <a:lnTo>
                    <a:pt x="231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430" y="459"/>
                  </a:moveTo>
                  <a:lnTo>
                    <a:pt x="466" y="399"/>
                  </a:lnTo>
                  <a:lnTo>
                    <a:pt x="498" y="459"/>
                  </a:lnTo>
                  <a:lnTo>
                    <a:pt x="502" y="467"/>
                  </a:lnTo>
                  <a:lnTo>
                    <a:pt x="498" y="471"/>
                  </a:lnTo>
                  <a:lnTo>
                    <a:pt x="490" y="471"/>
                  </a:lnTo>
                  <a:lnTo>
                    <a:pt x="486" y="467"/>
                  </a:lnTo>
                  <a:lnTo>
                    <a:pt x="458" y="419"/>
                  </a:lnTo>
                  <a:lnTo>
                    <a:pt x="470" y="419"/>
                  </a:lnTo>
                  <a:lnTo>
                    <a:pt x="442" y="467"/>
                  </a:lnTo>
                  <a:lnTo>
                    <a:pt x="438" y="471"/>
                  </a:lnTo>
                  <a:lnTo>
                    <a:pt x="434" y="471"/>
                  </a:lnTo>
                  <a:lnTo>
                    <a:pt x="430" y="467"/>
                  </a:lnTo>
                  <a:lnTo>
                    <a:pt x="430" y="4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17454" name="Freeform 32"/>
            <p:cNvSpPr>
              <a:spLocks noEditPoints="1"/>
            </p:cNvSpPr>
            <p:nvPr/>
          </p:nvSpPr>
          <p:spPr bwMode="auto">
            <a:xfrm>
              <a:off x="2070" y="1604"/>
              <a:ext cx="319" cy="72"/>
            </a:xfrm>
            <a:custGeom>
              <a:avLst/>
              <a:gdLst>
                <a:gd name="T0" fmla="*/ 319 w 319"/>
                <a:gd name="T1" fmla="*/ 44 h 72"/>
                <a:gd name="T2" fmla="*/ 271 w 319"/>
                <a:gd name="T3" fmla="*/ 44 h 72"/>
                <a:gd name="T4" fmla="*/ 271 w 319"/>
                <a:gd name="T5" fmla="*/ 28 h 72"/>
                <a:gd name="T6" fmla="*/ 319 w 319"/>
                <a:gd name="T7" fmla="*/ 28 h 72"/>
                <a:gd name="T8" fmla="*/ 319 w 319"/>
                <a:gd name="T9" fmla="*/ 44 h 72"/>
                <a:gd name="T10" fmla="*/ 255 w 319"/>
                <a:gd name="T11" fmla="*/ 44 h 72"/>
                <a:gd name="T12" fmla="*/ 207 w 319"/>
                <a:gd name="T13" fmla="*/ 44 h 72"/>
                <a:gd name="T14" fmla="*/ 207 w 319"/>
                <a:gd name="T15" fmla="*/ 28 h 72"/>
                <a:gd name="T16" fmla="*/ 255 w 319"/>
                <a:gd name="T17" fmla="*/ 28 h 72"/>
                <a:gd name="T18" fmla="*/ 255 w 319"/>
                <a:gd name="T19" fmla="*/ 44 h 72"/>
                <a:gd name="T20" fmla="*/ 191 w 319"/>
                <a:gd name="T21" fmla="*/ 44 h 72"/>
                <a:gd name="T22" fmla="*/ 143 w 319"/>
                <a:gd name="T23" fmla="*/ 44 h 72"/>
                <a:gd name="T24" fmla="*/ 143 w 319"/>
                <a:gd name="T25" fmla="*/ 28 h 72"/>
                <a:gd name="T26" fmla="*/ 191 w 319"/>
                <a:gd name="T27" fmla="*/ 28 h 72"/>
                <a:gd name="T28" fmla="*/ 191 w 319"/>
                <a:gd name="T29" fmla="*/ 44 h 72"/>
                <a:gd name="T30" fmla="*/ 128 w 319"/>
                <a:gd name="T31" fmla="*/ 44 h 72"/>
                <a:gd name="T32" fmla="*/ 80 w 319"/>
                <a:gd name="T33" fmla="*/ 44 h 72"/>
                <a:gd name="T34" fmla="*/ 80 w 319"/>
                <a:gd name="T35" fmla="*/ 28 h 72"/>
                <a:gd name="T36" fmla="*/ 128 w 319"/>
                <a:gd name="T37" fmla="*/ 28 h 72"/>
                <a:gd name="T38" fmla="*/ 128 w 319"/>
                <a:gd name="T39" fmla="*/ 44 h 72"/>
                <a:gd name="T40" fmla="*/ 64 w 319"/>
                <a:gd name="T41" fmla="*/ 44 h 72"/>
                <a:gd name="T42" fmla="*/ 16 w 319"/>
                <a:gd name="T43" fmla="*/ 44 h 72"/>
                <a:gd name="T44" fmla="*/ 16 w 319"/>
                <a:gd name="T45" fmla="*/ 28 h 72"/>
                <a:gd name="T46" fmla="*/ 64 w 319"/>
                <a:gd name="T47" fmla="*/ 28 h 72"/>
                <a:gd name="T48" fmla="*/ 64 w 319"/>
                <a:gd name="T49" fmla="*/ 44 h 72"/>
                <a:gd name="T50" fmla="*/ 56 w 319"/>
                <a:gd name="T51" fmla="*/ 68 h 72"/>
                <a:gd name="T52" fmla="*/ 0 w 319"/>
                <a:gd name="T53" fmla="*/ 36 h 72"/>
                <a:gd name="T54" fmla="*/ 60 w 319"/>
                <a:gd name="T55" fmla="*/ 0 h 72"/>
                <a:gd name="T56" fmla="*/ 64 w 319"/>
                <a:gd name="T57" fmla="*/ 0 h 72"/>
                <a:gd name="T58" fmla="*/ 68 w 319"/>
                <a:gd name="T59" fmla="*/ 4 h 72"/>
                <a:gd name="T60" fmla="*/ 68 w 319"/>
                <a:gd name="T61" fmla="*/ 8 h 72"/>
                <a:gd name="T62" fmla="*/ 68 w 319"/>
                <a:gd name="T63" fmla="*/ 12 h 72"/>
                <a:gd name="T64" fmla="*/ 20 w 319"/>
                <a:gd name="T65" fmla="*/ 40 h 72"/>
                <a:gd name="T66" fmla="*/ 20 w 319"/>
                <a:gd name="T67" fmla="*/ 28 h 72"/>
                <a:gd name="T68" fmla="*/ 68 w 319"/>
                <a:gd name="T69" fmla="*/ 56 h 72"/>
                <a:gd name="T70" fmla="*/ 68 w 319"/>
                <a:gd name="T71" fmla="*/ 60 h 72"/>
                <a:gd name="T72" fmla="*/ 68 w 319"/>
                <a:gd name="T73" fmla="*/ 68 h 72"/>
                <a:gd name="T74" fmla="*/ 64 w 319"/>
                <a:gd name="T75" fmla="*/ 72 h 72"/>
                <a:gd name="T76" fmla="*/ 56 w 319"/>
                <a:gd name="T77" fmla="*/ 68 h 72"/>
                <a:gd name="T78" fmla="*/ 56 w 319"/>
                <a:gd name="T79" fmla="*/ 68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9"/>
                <a:gd name="T121" fmla="*/ 0 h 72"/>
                <a:gd name="T122" fmla="*/ 319 w 319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9" h="72">
                  <a:moveTo>
                    <a:pt x="319" y="44"/>
                  </a:moveTo>
                  <a:lnTo>
                    <a:pt x="271" y="44"/>
                  </a:lnTo>
                  <a:lnTo>
                    <a:pt x="271" y="28"/>
                  </a:lnTo>
                  <a:lnTo>
                    <a:pt x="319" y="28"/>
                  </a:lnTo>
                  <a:lnTo>
                    <a:pt x="319" y="44"/>
                  </a:lnTo>
                  <a:close/>
                  <a:moveTo>
                    <a:pt x="255" y="44"/>
                  </a:moveTo>
                  <a:lnTo>
                    <a:pt x="207" y="44"/>
                  </a:lnTo>
                  <a:lnTo>
                    <a:pt x="207" y="28"/>
                  </a:lnTo>
                  <a:lnTo>
                    <a:pt x="255" y="28"/>
                  </a:lnTo>
                  <a:lnTo>
                    <a:pt x="255" y="44"/>
                  </a:lnTo>
                  <a:close/>
                  <a:moveTo>
                    <a:pt x="191" y="44"/>
                  </a:moveTo>
                  <a:lnTo>
                    <a:pt x="143" y="44"/>
                  </a:lnTo>
                  <a:lnTo>
                    <a:pt x="143" y="28"/>
                  </a:lnTo>
                  <a:lnTo>
                    <a:pt x="191" y="28"/>
                  </a:lnTo>
                  <a:lnTo>
                    <a:pt x="191" y="44"/>
                  </a:lnTo>
                  <a:close/>
                  <a:moveTo>
                    <a:pt x="128" y="44"/>
                  </a:moveTo>
                  <a:lnTo>
                    <a:pt x="80" y="44"/>
                  </a:lnTo>
                  <a:lnTo>
                    <a:pt x="80" y="28"/>
                  </a:lnTo>
                  <a:lnTo>
                    <a:pt x="128" y="28"/>
                  </a:lnTo>
                  <a:lnTo>
                    <a:pt x="128" y="44"/>
                  </a:lnTo>
                  <a:close/>
                  <a:moveTo>
                    <a:pt x="64" y="44"/>
                  </a:moveTo>
                  <a:lnTo>
                    <a:pt x="16" y="44"/>
                  </a:lnTo>
                  <a:lnTo>
                    <a:pt x="16" y="28"/>
                  </a:lnTo>
                  <a:lnTo>
                    <a:pt x="64" y="28"/>
                  </a:lnTo>
                  <a:lnTo>
                    <a:pt x="64" y="44"/>
                  </a:lnTo>
                  <a:close/>
                  <a:moveTo>
                    <a:pt x="56" y="68"/>
                  </a:moveTo>
                  <a:lnTo>
                    <a:pt x="0" y="36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4"/>
                  </a:lnTo>
                  <a:lnTo>
                    <a:pt x="68" y="8"/>
                  </a:lnTo>
                  <a:lnTo>
                    <a:pt x="68" y="12"/>
                  </a:lnTo>
                  <a:lnTo>
                    <a:pt x="20" y="40"/>
                  </a:lnTo>
                  <a:lnTo>
                    <a:pt x="20" y="28"/>
                  </a:lnTo>
                  <a:lnTo>
                    <a:pt x="68" y="56"/>
                  </a:lnTo>
                  <a:lnTo>
                    <a:pt x="68" y="60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17455" name="Rectangle 33"/>
            <p:cNvSpPr>
              <a:spLocks noChangeArrowheads="1"/>
            </p:cNvSpPr>
            <p:nvPr/>
          </p:nvSpPr>
          <p:spPr bwMode="auto">
            <a:xfrm>
              <a:off x="1663" y="1073"/>
              <a:ext cx="407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56" name="Rectangle 34"/>
            <p:cNvSpPr>
              <a:spLocks noChangeArrowheads="1"/>
            </p:cNvSpPr>
            <p:nvPr/>
          </p:nvSpPr>
          <p:spPr bwMode="auto">
            <a:xfrm>
              <a:off x="1663" y="1676"/>
              <a:ext cx="407" cy="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57" name="Rectangle 35"/>
            <p:cNvSpPr>
              <a:spLocks noChangeArrowheads="1"/>
            </p:cNvSpPr>
            <p:nvPr/>
          </p:nvSpPr>
          <p:spPr bwMode="auto">
            <a:xfrm>
              <a:off x="2341" y="1264"/>
              <a:ext cx="51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200">
                  <a:solidFill>
                    <a:srgbClr val="000000"/>
                  </a:solidFill>
                </a:rPr>
                <a:t>Nitrification</a:t>
              </a:r>
              <a:endParaRPr lang="zh-TW" altLang="zh-TW"/>
            </a:p>
          </p:txBody>
        </p:sp>
        <p:sp>
          <p:nvSpPr>
            <p:cNvPr id="17458" name="Rectangle 36"/>
            <p:cNvSpPr>
              <a:spLocks noChangeArrowheads="1"/>
            </p:cNvSpPr>
            <p:nvPr/>
          </p:nvSpPr>
          <p:spPr bwMode="auto">
            <a:xfrm>
              <a:off x="2409" y="1380"/>
              <a:ext cx="37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200">
                  <a:solidFill>
                    <a:srgbClr val="000000"/>
                  </a:solidFill>
                </a:rPr>
                <a:t>Reactor</a:t>
              </a:r>
              <a:endParaRPr lang="zh-TW" altLang="zh-TW"/>
            </a:p>
          </p:txBody>
        </p:sp>
        <p:sp>
          <p:nvSpPr>
            <p:cNvPr id="17459" name="Rectangle 37"/>
            <p:cNvSpPr>
              <a:spLocks noChangeArrowheads="1"/>
            </p:cNvSpPr>
            <p:nvPr/>
          </p:nvSpPr>
          <p:spPr bwMode="auto">
            <a:xfrm>
              <a:off x="348" y="1105"/>
              <a:ext cx="431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200">
                  <a:solidFill>
                    <a:srgbClr val="000000"/>
                  </a:solidFill>
                </a:rPr>
                <a:t>Sulphate</a:t>
              </a:r>
              <a:endParaRPr lang="zh-TW" altLang="zh-TW"/>
            </a:p>
          </p:txBody>
        </p:sp>
        <p:sp>
          <p:nvSpPr>
            <p:cNvPr id="17460" name="Rectangle 38"/>
            <p:cNvSpPr>
              <a:spLocks noChangeArrowheads="1"/>
            </p:cNvSpPr>
            <p:nvPr/>
          </p:nvSpPr>
          <p:spPr bwMode="auto">
            <a:xfrm>
              <a:off x="320" y="1221"/>
              <a:ext cx="4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200" dirty="0">
                  <a:solidFill>
                    <a:srgbClr val="000000"/>
                  </a:solidFill>
                </a:rPr>
                <a:t>Reduction</a:t>
              </a:r>
              <a:endParaRPr lang="zh-TW" altLang="zh-TW" dirty="0"/>
            </a:p>
          </p:txBody>
        </p:sp>
        <p:sp>
          <p:nvSpPr>
            <p:cNvPr id="17461" name="Rectangle 39"/>
            <p:cNvSpPr>
              <a:spLocks noChangeArrowheads="1"/>
            </p:cNvSpPr>
            <p:nvPr/>
          </p:nvSpPr>
          <p:spPr bwMode="auto">
            <a:xfrm>
              <a:off x="368" y="1336"/>
              <a:ext cx="37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200">
                  <a:solidFill>
                    <a:srgbClr val="000000"/>
                  </a:solidFill>
                </a:rPr>
                <a:t>Reactor</a:t>
              </a:r>
              <a:endParaRPr lang="zh-TW" altLang="zh-TW"/>
            </a:p>
          </p:txBody>
        </p:sp>
        <p:sp>
          <p:nvSpPr>
            <p:cNvPr id="17462" name="Rectangle 40"/>
            <p:cNvSpPr>
              <a:spLocks noChangeArrowheads="1"/>
            </p:cNvSpPr>
            <p:nvPr/>
          </p:nvSpPr>
          <p:spPr bwMode="auto">
            <a:xfrm>
              <a:off x="2333" y="2076"/>
              <a:ext cx="62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200">
                  <a:solidFill>
                    <a:srgbClr val="000000"/>
                  </a:solidFill>
                </a:rPr>
                <a:t>Denitrification</a:t>
              </a:r>
              <a:endParaRPr lang="zh-TW" altLang="zh-TW"/>
            </a:p>
          </p:txBody>
        </p:sp>
        <p:sp>
          <p:nvSpPr>
            <p:cNvPr id="17463" name="Rectangle 41"/>
            <p:cNvSpPr>
              <a:spLocks noChangeArrowheads="1"/>
            </p:cNvSpPr>
            <p:nvPr/>
          </p:nvSpPr>
          <p:spPr bwMode="auto">
            <a:xfrm>
              <a:off x="2453" y="2191"/>
              <a:ext cx="37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1200">
                  <a:solidFill>
                    <a:srgbClr val="000000"/>
                  </a:solidFill>
                </a:rPr>
                <a:t>Reactor</a:t>
              </a:r>
              <a:endParaRPr lang="zh-TW" altLang="zh-TW"/>
            </a:p>
          </p:txBody>
        </p:sp>
        <p:sp>
          <p:nvSpPr>
            <p:cNvPr id="17464" name="Freeform 42"/>
            <p:cNvSpPr>
              <a:spLocks noEditPoints="1"/>
            </p:cNvSpPr>
            <p:nvPr/>
          </p:nvSpPr>
          <p:spPr bwMode="auto">
            <a:xfrm>
              <a:off x="806" y="1273"/>
              <a:ext cx="343" cy="95"/>
            </a:xfrm>
            <a:custGeom>
              <a:avLst/>
              <a:gdLst>
                <a:gd name="T0" fmla="*/ 0 w 343"/>
                <a:gd name="T1" fmla="*/ 0 h 95"/>
                <a:gd name="T2" fmla="*/ 339 w 343"/>
                <a:gd name="T3" fmla="*/ 83 h 95"/>
                <a:gd name="T4" fmla="*/ 339 w 343"/>
                <a:gd name="T5" fmla="*/ 87 h 95"/>
                <a:gd name="T6" fmla="*/ 0 w 343"/>
                <a:gd name="T7" fmla="*/ 4 h 95"/>
                <a:gd name="T8" fmla="*/ 0 w 343"/>
                <a:gd name="T9" fmla="*/ 0 h 95"/>
                <a:gd name="T10" fmla="*/ 311 w 343"/>
                <a:gd name="T11" fmla="*/ 59 h 95"/>
                <a:gd name="T12" fmla="*/ 343 w 343"/>
                <a:gd name="T13" fmla="*/ 87 h 95"/>
                <a:gd name="T14" fmla="*/ 303 w 343"/>
                <a:gd name="T15" fmla="*/ 95 h 95"/>
                <a:gd name="T16" fmla="*/ 299 w 343"/>
                <a:gd name="T17" fmla="*/ 95 h 95"/>
                <a:gd name="T18" fmla="*/ 303 w 343"/>
                <a:gd name="T19" fmla="*/ 91 h 95"/>
                <a:gd name="T20" fmla="*/ 339 w 343"/>
                <a:gd name="T21" fmla="*/ 83 h 95"/>
                <a:gd name="T22" fmla="*/ 335 w 343"/>
                <a:gd name="T23" fmla="*/ 87 h 95"/>
                <a:gd name="T24" fmla="*/ 311 w 343"/>
                <a:gd name="T25" fmla="*/ 59 h 95"/>
                <a:gd name="T26" fmla="*/ 311 w 343"/>
                <a:gd name="T27" fmla="*/ 59 h 95"/>
                <a:gd name="T28" fmla="*/ 311 w 343"/>
                <a:gd name="T29" fmla="*/ 59 h 95"/>
                <a:gd name="T30" fmla="*/ 311 w 343"/>
                <a:gd name="T31" fmla="*/ 59 h 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3"/>
                <a:gd name="T49" fmla="*/ 0 h 95"/>
                <a:gd name="T50" fmla="*/ 343 w 343"/>
                <a:gd name="T51" fmla="*/ 95 h 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3" h="95">
                  <a:moveTo>
                    <a:pt x="0" y="0"/>
                  </a:moveTo>
                  <a:lnTo>
                    <a:pt x="339" y="83"/>
                  </a:lnTo>
                  <a:lnTo>
                    <a:pt x="339" y="87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311" y="59"/>
                  </a:moveTo>
                  <a:lnTo>
                    <a:pt x="343" y="87"/>
                  </a:lnTo>
                  <a:lnTo>
                    <a:pt x="303" y="95"/>
                  </a:lnTo>
                  <a:lnTo>
                    <a:pt x="299" y="95"/>
                  </a:lnTo>
                  <a:lnTo>
                    <a:pt x="303" y="91"/>
                  </a:lnTo>
                  <a:lnTo>
                    <a:pt x="339" y="83"/>
                  </a:lnTo>
                  <a:lnTo>
                    <a:pt x="335" y="87"/>
                  </a:lnTo>
                  <a:lnTo>
                    <a:pt x="311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17465" name="Freeform 43"/>
            <p:cNvSpPr>
              <a:spLocks noEditPoints="1"/>
            </p:cNvSpPr>
            <p:nvPr/>
          </p:nvSpPr>
          <p:spPr bwMode="auto">
            <a:xfrm>
              <a:off x="1978" y="1376"/>
              <a:ext cx="323" cy="80"/>
            </a:xfrm>
            <a:custGeom>
              <a:avLst/>
              <a:gdLst>
                <a:gd name="T0" fmla="*/ 323 w 323"/>
                <a:gd name="T1" fmla="*/ 4 h 80"/>
                <a:gd name="T2" fmla="*/ 4 w 323"/>
                <a:gd name="T3" fmla="*/ 68 h 80"/>
                <a:gd name="T4" fmla="*/ 4 w 323"/>
                <a:gd name="T5" fmla="*/ 64 h 80"/>
                <a:gd name="T6" fmla="*/ 319 w 323"/>
                <a:gd name="T7" fmla="*/ 0 h 80"/>
                <a:gd name="T8" fmla="*/ 323 w 323"/>
                <a:gd name="T9" fmla="*/ 4 h 80"/>
                <a:gd name="T10" fmla="*/ 40 w 323"/>
                <a:gd name="T11" fmla="*/ 80 h 80"/>
                <a:gd name="T12" fmla="*/ 0 w 323"/>
                <a:gd name="T13" fmla="*/ 68 h 80"/>
                <a:gd name="T14" fmla="*/ 32 w 323"/>
                <a:gd name="T15" fmla="*/ 40 h 80"/>
                <a:gd name="T16" fmla="*/ 32 w 323"/>
                <a:gd name="T17" fmla="*/ 40 h 80"/>
                <a:gd name="T18" fmla="*/ 32 w 323"/>
                <a:gd name="T19" fmla="*/ 44 h 80"/>
                <a:gd name="T20" fmla="*/ 4 w 323"/>
                <a:gd name="T21" fmla="*/ 68 h 80"/>
                <a:gd name="T22" fmla="*/ 4 w 323"/>
                <a:gd name="T23" fmla="*/ 64 h 80"/>
                <a:gd name="T24" fmla="*/ 40 w 323"/>
                <a:gd name="T25" fmla="*/ 76 h 80"/>
                <a:gd name="T26" fmla="*/ 40 w 323"/>
                <a:gd name="T27" fmla="*/ 80 h 80"/>
                <a:gd name="T28" fmla="*/ 40 w 323"/>
                <a:gd name="T29" fmla="*/ 80 h 80"/>
                <a:gd name="T30" fmla="*/ 40 w 323"/>
                <a:gd name="T31" fmla="*/ 80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3"/>
                <a:gd name="T49" fmla="*/ 0 h 80"/>
                <a:gd name="T50" fmla="*/ 323 w 323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3" h="80">
                  <a:moveTo>
                    <a:pt x="323" y="4"/>
                  </a:moveTo>
                  <a:lnTo>
                    <a:pt x="4" y="68"/>
                  </a:lnTo>
                  <a:lnTo>
                    <a:pt x="4" y="64"/>
                  </a:lnTo>
                  <a:lnTo>
                    <a:pt x="319" y="0"/>
                  </a:lnTo>
                  <a:lnTo>
                    <a:pt x="323" y="4"/>
                  </a:lnTo>
                  <a:close/>
                  <a:moveTo>
                    <a:pt x="40" y="80"/>
                  </a:moveTo>
                  <a:lnTo>
                    <a:pt x="0" y="68"/>
                  </a:lnTo>
                  <a:lnTo>
                    <a:pt x="32" y="40"/>
                  </a:lnTo>
                  <a:lnTo>
                    <a:pt x="32" y="44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0" y="76"/>
                  </a:lnTo>
                  <a:lnTo>
                    <a:pt x="4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17466" name="Freeform 44"/>
            <p:cNvSpPr>
              <a:spLocks noEditPoints="1"/>
            </p:cNvSpPr>
            <p:nvPr/>
          </p:nvSpPr>
          <p:spPr bwMode="auto">
            <a:xfrm>
              <a:off x="1966" y="2048"/>
              <a:ext cx="323" cy="136"/>
            </a:xfrm>
            <a:custGeom>
              <a:avLst/>
              <a:gdLst>
                <a:gd name="T0" fmla="*/ 319 w 323"/>
                <a:gd name="T1" fmla="*/ 136 h 136"/>
                <a:gd name="T2" fmla="*/ 4 w 323"/>
                <a:gd name="T3" fmla="*/ 8 h 136"/>
                <a:gd name="T4" fmla="*/ 4 w 323"/>
                <a:gd name="T5" fmla="*/ 4 h 136"/>
                <a:gd name="T6" fmla="*/ 323 w 323"/>
                <a:gd name="T7" fmla="*/ 132 h 136"/>
                <a:gd name="T8" fmla="*/ 319 w 323"/>
                <a:gd name="T9" fmla="*/ 136 h 136"/>
                <a:gd name="T10" fmla="*/ 24 w 323"/>
                <a:gd name="T11" fmla="*/ 36 h 136"/>
                <a:gd name="T12" fmla="*/ 0 w 323"/>
                <a:gd name="T13" fmla="*/ 4 h 136"/>
                <a:gd name="T14" fmla="*/ 40 w 323"/>
                <a:gd name="T15" fmla="*/ 0 h 136"/>
                <a:gd name="T16" fmla="*/ 44 w 323"/>
                <a:gd name="T17" fmla="*/ 0 h 136"/>
                <a:gd name="T18" fmla="*/ 40 w 323"/>
                <a:gd name="T19" fmla="*/ 4 h 136"/>
                <a:gd name="T20" fmla="*/ 4 w 323"/>
                <a:gd name="T21" fmla="*/ 8 h 136"/>
                <a:gd name="T22" fmla="*/ 4 w 323"/>
                <a:gd name="T23" fmla="*/ 4 h 136"/>
                <a:gd name="T24" fmla="*/ 28 w 323"/>
                <a:gd name="T25" fmla="*/ 32 h 136"/>
                <a:gd name="T26" fmla="*/ 28 w 323"/>
                <a:gd name="T27" fmla="*/ 36 h 136"/>
                <a:gd name="T28" fmla="*/ 24 w 323"/>
                <a:gd name="T29" fmla="*/ 36 h 136"/>
                <a:gd name="T30" fmla="*/ 24 w 323"/>
                <a:gd name="T31" fmla="*/ 36 h 1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3"/>
                <a:gd name="T49" fmla="*/ 0 h 136"/>
                <a:gd name="T50" fmla="*/ 323 w 323"/>
                <a:gd name="T51" fmla="*/ 136 h 1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3" h="136">
                  <a:moveTo>
                    <a:pt x="319" y="136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323" y="132"/>
                  </a:lnTo>
                  <a:lnTo>
                    <a:pt x="319" y="136"/>
                  </a:lnTo>
                  <a:close/>
                  <a:moveTo>
                    <a:pt x="24" y="36"/>
                  </a:moveTo>
                  <a:lnTo>
                    <a:pt x="0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0" y="4"/>
                  </a:lnTo>
                  <a:lnTo>
                    <a:pt x="4" y="8"/>
                  </a:lnTo>
                  <a:lnTo>
                    <a:pt x="4" y="4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</p:grpSp>
      <p:graphicFrame>
        <p:nvGraphicFramePr>
          <p:cNvPr id="49" name="表格 48"/>
          <p:cNvGraphicFramePr>
            <a:graphicFrameLocks noGrp="1"/>
          </p:cNvGraphicFramePr>
          <p:nvPr/>
        </p:nvGraphicFramePr>
        <p:xfrm>
          <a:off x="288032" y="5517232"/>
          <a:ext cx="85324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754"/>
                <a:gridCol w="55776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Calidad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del</a:t>
                      </a:r>
                      <a:r>
                        <a:rPr lang="en-US" altLang="zh-TW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TW" sz="20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influente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280 </a:t>
                      </a:r>
                      <a:r>
                        <a:rPr lang="en-US" altLang="zh-TW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mgSS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/L; 431 </a:t>
                      </a:r>
                      <a:r>
                        <a:rPr lang="en-US" altLang="zh-TW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mgCOD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/L</a:t>
                      </a:r>
                      <a:endParaRPr lang="zh-TW" altLang="en-US" sz="20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Calidad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del </a:t>
                      </a:r>
                      <a:r>
                        <a:rPr lang="en-US" altLang="zh-TW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afluente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  36 </a:t>
                      </a:r>
                      <a:r>
                        <a:rPr lang="en-US" altLang="zh-TW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mgSS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/L;   56 </a:t>
                      </a:r>
                      <a:r>
                        <a:rPr lang="en-US" altLang="zh-TW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mgCOD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/L;  3.4 mgNH</a:t>
                      </a:r>
                      <a:r>
                        <a:rPr lang="en-US" altLang="zh-TW" sz="2000" b="0" baseline="-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4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-N/L 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0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直線單箭頭接點 139"/>
          <p:cNvCxnSpPr/>
          <p:nvPr/>
        </p:nvCxnSpPr>
        <p:spPr bwMode="auto">
          <a:xfrm>
            <a:off x="4579472" y="1917370"/>
            <a:ext cx="1455738" cy="793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標題 1"/>
          <p:cNvSpPr>
            <a:spLocks noGrp="1"/>
          </p:cNvSpPr>
          <p:nvPr>
            <p:ph type="title"/>
          </p:nvPr>
        </p:nvSpPr>
        <p:spPr>
          <a:xfrm>
            <a:off x="457200" y="276613"/>
            <a:ext cx="8229600" cy="584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000" b="1" dirty="0" err="1" smtClean="0">
                <a:latin typeface="+mn-lt"/>
                <a:ea typeface="標楷體" pitchFamily="65" charset="-120"/>
              </a:rPr>
              <a:t>Beneficios</a:t>
            </a:r>
            <a:r>
              <a:rPr lang="en-US" altLang="zh-TW" sz="4000" b="1" dirty="0" smtClean="0">
                <a:latin typeface="+mn-lt"/>
                <a:ea typeface="標楷體" pitchFamily="65" charset="-120"/>
              </a:rPr>
              <a:t> del </a:t>
            </a:r>
            <a:r>
              <a:rPr lang="en-US" altLang="zh-TW" sz="4000" b="1" dirty="0" err="1" smtClean="0">
                <a:latin typeface="+mn-lt"/>
                <a:ea typeface="標楷體" pitchFamily="65" charset="-120"/>
              </a:rPr>
              <a:t>sistema</a:t>
            </a:r>
            <a:r>
              <a:rPr lang="en-US" altLang="zh-TW" sz="4000" b="1" dirty="0" smtClean="0">
                <a:latin typeface="+mn-lt"/>
                <a:ea typeface="標楷體" pitchFamily="65" charset="-120"/>
              </a:rPr>
              <a:t> SANI</a:t>
            </a:r>
            <a:endParaRPr lang="zh-TW" altLang="en-US" sz="4000" b="1" dirty="0" smtClean="0">
              <a:latin typeface="+mn-lt"/>
              <a:ea typeface="標楷體" pitchFamily="65" charset="-120"/>
            </a:endParaRPr>
          </a:p>
        </p:txBody>
      </p:sp>
      <p:grpSp>
        <p:nvGrpSpPr>
          <p:cNvPr id="2" name="群組 96"/>
          <p:cNvGrpSpPr>
            <a:grpSpLocks/>
          </p:cNvGrpSpPr>
          <p:nvPr/>
        </p:nvGrpSpPr>
        <p:grpSpPr bwMode="auto">
          <a:xfrm>
            <a:off x="5101596" y="1616963"/>
            <a:ext cx="2080944" cy="1213835"/>
            <a:chOff x="6277256" y="3643314"/>
            <a:chExt cx="2080958" cy="1213879"/>
          </a:xfrm>
        </p:grpSpPr>
        <p:cxnSp>
          <p:nvCxnSpPr>
            <p:cNvPr id="19" name="直線單箭頭接點 18"/>
            <p:cNvCxnSpPr/>
            <p:nvPr/>
          </p:nvCxnSpPr>
          <p:spPr>
            <a:xfrm>
              <a:off x="7715272" y="3929074"/>
              <a:ext cx="642942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等腰三角形 12"/>
            <p:cNvSpPr>
              <a:spLocks noChangeArrowheads="1"/>
            </p:cNvSpPr>
            <p:nvPr/>
          </p:nvSpPr>
          <p:spPr bwMode="auto">
            <a:xfrm flipV="1">
              <a:off x="6727840" y="4197371"/>
              <a:ext cx="1211271" cy="322275"/>
            </a:xfrm>
            <a:prstGeom prst="triangle">
              <a:avLst>
                <a:gd name="adj" fmla="val 50000"/>
              </a:avLst>
            </a:prstGeom>
            <a:solidFill>
              <a:srgbClr val="C4BD97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715140" y="3643314"/>
              <a:ext cx="1223971" cy="541357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169" name="矩形 21"/>
            <p:cNvSpPr>
              <a:spLocks noChangeArrowheads="1"/>
            </p:cNvSpPr>
            <p:nvPr/>
          </p:nvSpPr>
          <p:spPr bwMode="auto">
            <a:xfrm>
              <a:off x="6277256" y="4457068"/>
              <a:ext cx="696029" cy="4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2000" dirty="0" err="1" smtClean="0">
                  <a:latin typeface="+mn-lt"/>
                  <a:ea typeface="標楷體" pitchFamily="65" charset="-120"/>
                </a:rPr>
                <a:t>Lodo</a:t>
              </a:r>
              <a:endParaRPr lang="zh-TW" altLang="en-US" sz="2000" dirty="0">
                <a:latin typeface="+mn-lt"/>
                <a:ea typeface="標楷體" pitchFamily="65" charset="-120"/>
              </a:endParaRPr>
            </a:p>
          </p:txBody>
        </p:sp>
      </p:grpSp>
      <p:cxnSp>
        <p:nvCxnSpPr>
          <p:cNvPr id="50" name="直線單箭頭接點 49"/>
          <p:cNvCxnSpPr/>
          <p:nvPr/>
        </p:nvCxnSpPr>
        <p:spPr bwMode="auto">
          <a:xfrm>
            <a:off x="1850127" y="1907474"/>
            <a:ext cx="1455738" cy="793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 bwMode="auto">
          <a:xfrm>
            <a:off x="2683833" y="1567749"/>
            <a:ext cx="2377107" cy="733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 err="1" smtClean="0">
                <a:solidFill>
                  <a:schemeClr val="tx1"/>
                </a:solidFill>
              </a:rPr>
              <a:t>Sistema</a:t>
            </a:r>
            <a:r>
              <a:rPr lang="en-US" altLang="zh-TW" sz="2400" dirty="0" smtClean="0">
                <a:solidFill>
                  <a:schemeClr val="tx1"/>
                </a:solidFill>
              </a:rPr>
              <a:t>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convencional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8" name="投影片編號版面配置區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3CD8C-907A-4973-87DF-00DB62CF572E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132" name="文字方塊 131"/>
          <p:cNvSpPr txBox="1"/>
          <p:nvPr/>
        </p:nvSpPr>
        <p:spPr>
          <a:xfrm>
            <a:off x="755576" y="985651"/>
            <a:ext cx="168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 smtClean="0"/>
              <a:t>Sedimentación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primaria</a:t>
            </a:r>
            <a:endParaRPr lang="zh-TW" altLang="en-US" dirty="0"/>
          </a:p>
        </p:txBody>
      </p:sp>
      <p:grpSp>
        <p:nvGrpSpPr>
          <p:cNvPr id="3" name="群組 96"/>
          <p:cNvGrpSpPr>
            <a:grpSpLocks/>
          </p:cNvGrpSpPr>
          <p:nvPr/>
        </p:nvGrpSpPr>
        <p:grpSpPr bwMode="auto">
          <a:xfrm>
            <a:off x="350580" y="1591231"/>
            <a:ext cx="1862633" cy="876300"/>
            <a:chOff x="6076466" y="3643314"/>
            <a:chExt cx="1862645" cy="876332"/>
          </a:xfrm>
        </p:grpSpPr>
        <p:cxnSp>
          <p:nvCxnSpPr>
            <p:cNvPr id="136" name="直線單箭頭接點 135"/>
            <p:cNvCxnSpPr/>
            <p:nvPr/>
          </p:nvCxnSpPr>
          <p:spPr>
            <a:xfrm>
              <a:off x="6076466" y="3917199"/>
              <a:ext cx="642942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等腰三角形 136"/>
            <p:cNvSpPr>
              <a:spLocks noChangeArrowheads="1"/>
            </p:cNvSpPr>
            <p:nvPr/>
          </p:nvSpPr>
          <p:spPr bwMode="auto">
            <a:xfrm flipV="1">
              <a:off x="6727840" y="4197371"/>
              <a:ext cx="1211271" cy="322275"/>
            </a:xfrm>
            <a:prstGeom prst="triangle">
              <a:avLst>
                <a:gd name="adj" fmla="val 50000"/>
              </a:avLst>
            </a:prstGeom>
            <a:solidFill>
              <a:srgbClr val="C4BD97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6715140" y="3643314"/>
              <a:ext cx="1223971" cy="541357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41" name="文字方塊 140"/>
          <p:cNvSpPr txBox="1"/>
          <p:nvPr/>
        </p:nvSpPr>
        <p:spPr>
          <a:xfrm>
            <a:off x="5076056" y="1007424"/>
            <a:ext cx="203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 smtClean="0"/>
              <a:t>Sedimentación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secundaria</a:t>
            </a:r>
            <a:endParaRPr lang="zh-TW" altLang="en-US" dirty="0"/>
          </a:p>
        </p:txBody>
      </p:sp>
      <p:cxnSp>
        <p:nvCxnSpPr>
          <p:cNvPr id="178" name="直線單箭頭接點 177"/>
          <p:cNvCxnSpPr/>
          <p:nvPr/>
        </p:nvCxnSpPr>
        <p:spPr bwMode="auto">
          <a:xfrm rot="16200000" flipH="1">
            <a:off x="5995050" y="2667166"/>
            <a:ext cx="357188" cy="15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單箭頭接點 178"/>
          <p:cNvCxnSpPr/>
          <p:nvPr/>
        </p:nvCxnSpPr>
        <p:spPr bwMode="auto">
          <a:xfrm rot="5400000">
            <a:off x="1432347" y="2667166"/>
            <a:ext cx="35718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手繪多邊形 179"/>
          <p:cNvSpPr/>
          <p:nvPr/>
        </p:nvSpPr>
        <p:spPr bwMode="auto">
          <a:xfrm>
            <a:off x="1610147" y="2489366"/>
            <a:ext cx="4945030" cy="349250"/>
          </a:xfrm>
          <a:custGeom>
            <a:avLst/>
            <a:gdLst>
              <a:gd name="connsiteX0" fmla="*/ 0 w 2180493"/>
              <a:gd name="connsiteY0" fmla="*/ 0 h 365760"/>
              <a:gd name="connsiteX1" fmla="*/ 0 w 2180493"/>
              <a:gd name="connsiteY1" fmla="*/ 365760 h 365760"/>
              <a:gd name="connsiteX2" fmla="*/ 2180493 w 2180493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0493" h="365760">
                <a:moveTo>
                  <a:pt x="0" y="0"/>
                </a:moveTo>
                <a:lnTo>
                  <a:pt x="0" y="365760"/>
                </a:lnTo>
                <a:lnTo>
                  <a:pt x="2180493" y="365760"/>
                </a:lnTo>
              </a:path>
            </a:pathLst>
          </a:cu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4" name="群組 194"/>
          <p:cNvGrpSpPr/>
          <p:nvPr/>
        </p:nvGrpSpPr>
        <p:grpSpPr>
          <a:xfrm>
            <a:off x="6413680" y="2694030"/>
            <a:ext cx="1233488" cy="3416300"/>
            <a:chOff x="7565572" y="2646529"/>
            <a:chExt cx="1233488" cy="3416300"/>
          </a:xfrm>
        </p:grpSpPr>
        <p:cxnSp>
          <p:nvCxnSpPr>
            <p:cNvPr id="177" name="直線單箭頭接點 176"/>
            <p:cNvCxnSpPr/>
            <p:nvPr/>
          </p:nvCxnSpPr>
          <p:spPr bwMode="auto">
            <a:xfrm rot="16200000" flipH="1">
              <a:off x="7055985" y="4159416"/>
              <a:ext cx="2227262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14647" y="5320519"/>
              <a:ext cx="544827" cy="74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群組 212"/>
            <p:cNvGrpSpPr>
              <a:grpSpLocks/>
            </p:cNvGrpSpPr>
            <p:nvPr/>
          </p:nvGrpSpPr>
          <p:grpSpPr bwMode="auto">
            <a:xfrm>
              <a:off x="7778297" y="2646529"/>
              <a:ext cx="781050" cy="571500"/>
              <a:chOff x="7909503" y="3062264"/>
              <a:chExt cx="781127" cy="571414"/>
            </a:xfrm>
          </p:grpSpPr>
          <p:sp>
            <p:nvSpPr>
              <p:cNvPr id="192" name="矩形 191"/>
              <p:cNvSpPr/>
              <p:nvPr/>
            </p:nvSpPr>
            <p:spPr>
              <a:xfrm>
                <a:off x="7909503" y="3062264"/>
                <a:ext cx="781127" cy="36665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93" name="等腰三角形 192"/>
              <p:cNvSpPr/>
              <p:nvPr/>
            </p:nvSpPr>
            <p:spPr>
              <a:xfrm flipV="1">
                <a:off x="7909503" y="3430509"/>
                <a:ext cx="781127" cy="2031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grpSp>
          <p:nvGrpSpPr>
            <p:cNvPr id="6" name="群組 211"/>
            <p:cNvGrpSpPr>
              <a:grpSpLocks/>
            </p:cNvGrpSpPr>
            <p:nvPr/>
          </p:nvGrpSpPr>
          <p:grpSpPr bwMode="auto">
            <a:xfrm>
              <a:off x="7898947" y="3484729"/>
              <a:ext cx="544513" cy="836612"/>
              <a:chOff x="8030165" y="3986064"/>
              <a:chExt cx="544567" cy="836487"/>
            </a:xfrm>
          </p:grpSpPr>
          <p:sp>
            <p:nvSpPr>
              <p:cNvPr id="190" name="等腰三角形 189"/>
              <p:cNvSpPr/>
              <p:nvPr/>
            </p:nvSpPr>
            <p:spPr>
              <a:xfrm>
                <a:off x="8030165" y="4613032"/>
                <a:ext cx="544567" cy="20951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91" name="橢圓 190"/>
              <p:cNvSpPr/>
              <p:nvPr/>
            </p:nvSpPr>
            <p:spPr>
              <a:xfrm>
                <a:off x="8030165" y="3986064"/>
                <a:ext cx="544567" cy="77934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grpSp>
          <p:nvGrpSpPr>
            <p:cNvPr id="7" name="群組 213"/>
            <p:cNvGrpSpPr>
              <a:grpSpLocks/>
            </p:cNvGrpSpPr>
            <p:nvPr/>
          </p:nvGrpSpPr>
          <p:grpSpPr bwMode="auto">
            <a:xfrm>
              <a:off x="7565572" y="4627729"/>
              <a:ext cx="1233488" cy="323021"/>
              <a:chOff x="7653215" y="5214618"/>
              <a:chExt cx="1233610" cy="322973"/>
            </a:xfrm>
          </p:grpSpPr>
          <p:sp>
            <p:nvSpPr>
              <p:cNvPr id="185" name="Freeform 1055"/>
              <p:cNvSpPr>
                <a:spLocks/>
              </p:cNvSpPr>
              <p:nvPr/>
            </p:nvSpPr>
            <p:spPr bwMode="auto">
              <a:xfrm>
                <a:off x="7653215" y="5214618"/>
                <a:ext cx="1011338" cy="32221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393" y="64"/>
                  </a:cxn>
                  <a:cxn ang="0">
                    <a:pos x="1584" y="0"/>
                  </a:cxn>
                  <a:cxn ang="0">
                    <a:pos x="1968" y="0"/>
                  </a:cxn>
                  <a:cxn ang="0">
                    <a:pos x="1968" y="432"/>
                  </a:cxn>
                  <a:cxn ang="0">
                    <a:pos x="1536" y="432"/>
                  </a:cxn>
                  <a:cxn ang="0">
                    <a:pos x="393" y="367"/>
                  </a:cxn>
                  <a:cxn ang="0">
                    <a:pos x="0" y="288"/>
                  </a:cxn>
                  <a:cxn ang="0">
                    <a:pos x="0" y="144"/>
                  </a:cxn>
                </a:cxnLst>
                <a:rect l="0" t="0" r="r" b="b"/>
                <a:pathLst>
                  <a:path w="1968" h="432">
                    <a:moveTo>
                      <a:pt x="0" y="144"/>
                    </a:moveTo>
                    <a:lnTo>
                      <a:pt x="393" y="64"/>
                    </a:lnTo>
                    <a:lnTo>
                      <a:pt x="1584" y="0"/>
                    </a:lnTo>
                    <a:lnTo>
                      <a:pt x="1968" y="0"/>
                    </a:lnTo>
                    <a:lnTo>
                      <a:pt x="1968" y="432"/>
                    </a:lnTo>
                    <a:lnTo>
                      <a:pt x="1536" y="432"/>
                    </a:lnTo>
                    <a:lnTo>
                      <a:pt x="393" y="367"/>
                    </a:lnTo>
                    <a:lnTo>
                      <a:pt x="0" y="288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6" name="Line 1056"/>
              <p:cNvSpPr>
                <a:spLocks noChangeShapeType="1"/>
              </p:cNvSpPr>
              <p:nvPr/>
            </p:nvSpPr>
            <p:spPr bwMode="auto">
              <a:xfrm flipH="1">
                <a:off x="8689440" y="5358325"/>
                <a:ext cx="1727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7" name="AutoShape 1057"/>
              <p:cNvSpPr>
                <a:spLocks noChangeArrowheads="1"/>
              </p:cNvSpPr>
              <p:nvPr/>
            </p:nvSpPr>
            <p:spPr bwMode="auto">
              <a:xfrm>
                <a:off x="8812806" y="5214913"/>
                <a:ext cx="74019" cy="322678"/>
              </a:xfrm>
              <a:prstGeom prst="curvedLeftArrow">
                <a:avLst>
                  <a:gd name="adj1" fmla="val 59982"/>
                  <a:gd name="adj2" fmla="val 120004"/>
                  <a:gd name="adj3" fmla="val 33333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" name="Line 1058"/>
              <p:cNvSpPr>
                <a:spLocks noChangeShapeType="1"/>
              </p:cNvSpPr>
              <p:nvPr/>
            </p:nvSpPr>
            <p:spPr bwMode="auto">
              <a:xfrm>
                <a:off x="8590747" y="5250766"/>
                <a:ext cx="1727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9" name="Freeform 1060"/>
              <p:cNvSpPr>
                <a:spLocks/>
              </p:cNvSpPr>
              <p:nvPr/>
            </p:nvSpPr>
            <p:spPr bwMode="auto">
              <a:xfrm>
                <a:off x="7720504" y="5260477"/>
                <a:ext cx="919589" cy="245743"/>
              </a:xfrm>
              <a:custGeom>
                <a:avLst/>
                <a:gdLst>
                  <a:gd name="T0" fmla="*/ 0 w 1789"/>
                  <a:gd name="T1" fmla="*/ 2147483647 h 329"/>
                  <a:gd name="T2" fmla="*/ 2147483647 w 1789"/>
                  <a:gd name="T3" fmla="*/ 2147483647 h 329"/>
                  <a:gd name="T4" fmla="*/ 2147483647 w 1789"/>
                  <a:gd name="T5" fmla="*/ 2147483647 h 329"/>
                  <a:gd name="T6" fmla="*/ 2147483647 w 1789"/>
                  <a:gd name="T7" fmla="*/ 2147483647 h 329"/>
                  <a:gd name="T8" fmla="*/ 2147483647 w 1789"/>
                  <a:gd name="T9" fmla="*/ 2147483647 h 329"/>
                  <a:gd name="T10" fmla="*/ 2147483647 w 1789"/>
                  <a:gd name="T11" fmla="*/ 2147483647 h 329"/>
                  <a:gd name="T12" fmla="*/ 2147483647 w 1789"/>
                  <a:gd name="T13" fmla="*/ 2147483647 h 329"/>
                  <a:gd name="T14" fmla="*/ 2147483647 w 1789"/>
                  <a:gd name="T15" fmla="*/ 2147483647 h 329"/>
                  <a:gd name="T16" fmla="*/ 2147483647 w 1789"/>
                  <a:gd name="T17" fmla="*/ 2147483647 h 329"/>
                  <a:gd name="T18" fmla="*/ 2147483647 w 1789"/>
                  <a:gd name="T19" fmla="*/ 0 h 329"/>
                  <a:gd name="T20" fmla="*/ 2147483647 w 1789"/>
                  <a:gd name="T21" fmla="*/ 2147483647 h 329"/>
                  <a:gd name="T22" fmla="*/ 2147483647 w 1789"/>
                  <a:gd name="T23" fmla="*/ 2147483647 h 3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89"/>
                  <a:gd name="T37" fmla="*/ 0 h 329"/>
                  <a:gd name="T38" fmla="*/ 1789 w 1789"/>
                  <a:gd name="T39" fmla="*/ 329 h 3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89" h="329">
                    <a:moveTo>
                      <a:pt x="0" y="195"/>
                    </a:moveTo>
                    <a:cubicBezTo>
                      <a:pt x="19" y="176"/>
                      <a:pt x="66" y="73"/>
                      <a:pt x="109" y="83"/>
                    </a:cubicBezTo>
                    <a:cubicBezTo>
                      <a:pt x="152" y="93"/>
                      <a:pt x="208" y="263"/>
                      <a:pt x="257" y="257"/>
                    </a:cubicBezTo>
                    <a:cubicBezTo>
                      <a:pt x="306" y="251"/>
                      <a:pt x="358" y="44"/>
                      <a:pt x="405" y="47"/>
                    </a:cubicBezTo>
                    <a:cubicBezTo>
                      <a:pt x="452" y="50"/>
                      <a:pt x="491" y="278"/>
                      <a:pt x="541" y="275"/>
                    </a:cubicBezTo>
                    <a:cubicBezTo>
                      <a:pt x="591" y="272"/>
                      <a:pt x="652" y="28"/>
                      <a:pt x="708" y="31"/>
                    </a:cubicBezTo>
                    <a:cubicBezTo>
                      <a:pt x="764" y="34"/>
                      <a:pt x="820" y="297"/>
                      <a:pt x="880" y="296"/>
                    </a:cubicBezTo>
                    <a:cubicBezTo>
                      <a:pt x="940" y="295"/>
                      <a:pt x="1003" y="19"/>
                      <a:pt x="1066" y="23"/>
                    </a:cubicBezTo>
                    <a:cubicBezTo>
                      <a:pt x="1129" y="27"/>
                      <a:pt x="1194" y="327"/>
                      <a:pt x="1261" y="323"/>
                    </a:cubicBezTo>
                    <a:cubicBezTo>
                      <a:pt x="1328" y="319"/>
                      <a:pt x="1399" y="0"/>
                      <a:pt x="1471" y="0"/>
                    </a:cubicBezTo>
                    <a:cubicBezTo>
                      <a:pt x="1543" y="0"/>
                      <a:pt x="1640" y="317"/>
                      <a:pt x="1693" y="323"/>
                    </a:cubicBezTo>
                    <a:cubicBezTo>
                      <a:pt x="1746" y="329"/>
                      <a:pt x="1769" y="179"/>
                      <a:pt x="1789" y="3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96" name="文字方塊 195"/>
          <p:cNvSpPr txBox="1"/>
          <p:nvPr/>
        </p:nvSpPr>
        <p:spPr>
          <a:xfrm>
            <a:off x="7596336" y="2748984"/>
            <a:ext cx="180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Espesador</a:t>
            </a:r>
            <a:r>
              <a:rPr lang="en-US" altLang="zh-TW" dirty="0" smtClean="0"/>
              <a:t> de </a:t>
            </a:r>
            <a:r>
              <a:rPr lang="en-US" altLang="zh-TW" dirty="0" err="1" smtClean="0"/>
              <a:t>lodo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err="1" smtClean="0"/>
              <a:t>Digestor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err="1" smtClean="0"/>
              <a:t>Centrifugadora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err="1" smtClean="0"/>
              <a:t>Incinerador</a:t>
            </a:r>
            <a:endParaRPr lang="zh-TW" altLang="en-US" dirty="0"/>
          </a:p>
        </p:txBody>
      </p:sp>
      <p:sp>
        <p:nvSpPr>
          <p:cNvPr id="199" name="乘號 198"/>
          <p:cNvSpPr/>
          <p:nvPr/>
        </p:nvSpPr>
        <p:spPr>
          <a:xfrm>
            <a:off x="6363205" y="3275610"/>
            <a:ext cx="1306285" cy="1270659"/>
          </a:xfrm>
          <a:prstGeom prst="mathMultiply">
            <a:avLst>
              <a:gd name="adj1" fmla="val 16614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203"/>
          <p:cNvGrpSpPr/>
          <p:nvPr/>
        </p:nvGrpSpPr>
        <p:grpSpPr>
          <a:xfrm>
            <a:off x="6303829" y="4617518"/>
            <a:ext cx="1355757" cy="512622"/>
            <a:chOff x="6624451" y="4522517"/>
            <a:chExt cx="1355757" cy="512622"/>
          </a:xfrm>
        </p:grpSpPr>
        <p:sp>
          <p:nvSpPr>
            <p:cNvPr id="203" name="矩形 202"/>
            <p:cNvSpPr/>
            <p:nvPr/>
          </p:nvSpPr>
          <p:spPr>
            <a:xfrm>
              <a:off x="6624451" y="4522517"/>
              <a:ext cx="1355757" cy="512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" name="群組 213"/>
            <p:cNvGrpSpPr>
              <a:grpSpLocks/>
            </p:cNvGrpSpPr>
            <p:nvPr/>
          </p:nvGrpSpPr>
          <p:grpSpPr bwMode="auto">
            <a:xfrm>
              <a:off x="6873664" y="4651855"/>
              <a:ext cx="1010418" cy="179522"/>
              <a:chOff x="7654139" y="5214913"/>
              <a:chExt cx="1232686" cy="323386"/>
            </a:xfrm>
          </p:grpSpPr>
          <p:sp>
            <p:nvSpPr>
              <p:cNvPr id="161" name="Freeform 1055"/>
              <p:cNvSpPr>
                <a:spLocks/>
              </p:cNvSpPr>
              <p:nvPr/>
            </p:nvSpPr>
            <p:spPr bwMode="auto">
              <a:xfrm>
                <a:off x="7654139" y="5215155"/>
                <a:ext cx="1009026" cy="323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393" y="64"/>
                  </a:cxn>
                  <a:cxn ang="0">
                    <a:pos x="1584" y="0"/>
                  </a:cxn>
                  <a:cxn ang="0">
                    <a:pos x="1968" y="0"/>
                  </a:cxn>
                  <a:cxn ang="0">
                    <a:pos x="1968" y="432"/>
                  </a:cxn>
                  <a:cxn ang="0">
                    <a:pos x="1536" y="432"/>
                  </a:cxn>
                  <a:cxn ang="0">
                    <a:pos x="393" y="367"/>
                  </a:cxn>
                  <a:cxn ang="0">
                    <a:pos x="0" y="288"/>
                  </a:cxn>
                  <a:cxn ang="0">
                    <a:pos x="0" y="144"/>
                  </a:cxn>
                </a:cxnLst>
                <a:rect l="0" t="0" r="r" b="b"/>
                <a:pathLst>
                  <a:path w="1968" h="432">
                    <a:moveTo>
                      <a:pt x="0" y="144"/>
                    </a:moveTo>
                    <a:lnTo>
                      <a:pt x="393" y="64"/>
                    </a:lnTo>
                    <a:lnTo>
                      <a:pt x="1584" y="0"/>
                    </a:lnTo>
                    <a:lnTo>
                      <a:pt x="1968" y="0"/>
                    </a:lnTo>
                    <a:lnTo>
                      <a:pt x="1968" y="432"/>
                    </a:lnTo>
                    <a:lnTo>
                      <a:pt x="1536" y="432"/>
                    </a:lnTo>
                    <a:lnTo>
                      <a:pt x="393" y="367"/>
                    </a:lnTo>
                    <a:lnTo>
                      <a:pt x="0" y="288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2" name="Line 1056"/>
              <p:cNvSpPr>
                <a:spLocks noChangeShapeType="1"/>
              </p:cNvSpPr>
              <p:nvPr/>
            </p:nvSpPr>
            <p:spPr bwMode="auto">
              <a:xfrm flipH="1">
                <a:off x="8689440" y="5358325"/>
                <a:ext cx="1727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3" name="AutoShape 1057"/>
              <p:cNvSpPr>
                <a:spLocks noChangeArrowheads="1"/>
              </p:cNvSpPr>
              <p:nvPr/>
            </p:nvSpPr>
            <p:spPr bwMode="auto">
              <a:xfrm>
                <a:off x="8812806" y="5214913"/>
                <a:ext cx="74019" cy="322678"/>
              </a:xfrm>
              <a:prstGeom prst="curvedLeftArrow">
                <a:avLst>
                  <a:gd name="adj1" fmla="val 59982"/>
                  <a:gd name="adj2" fmla="val 120004"/>
                  <a:gd name="adj3" fmla="val 33333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4" name="Line 1058"/>
              <p:cNvSpPr>
                <a:spLocks noChangeShapeType="1"/>
              </p:cNvSpPr>
              <p:nvPr/>
            </p:nvSpPr>
            <p:spPr bwMode="auto">
              <a:xfrm>
                <a:off x="8590747" y="5250766"/>
                <a:ext cx="1727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5" name="Freeform 1060"/>
              <p:cNvSpPr>
                <a:spLocks/>
              </p:cNvSpPr>
              <p:nvPr/>
            </p:nvSpPr>
            <p:spPr bwMode="auto">
              <a:xfrm>
                <a:off x="7720504" y="5260477"/>
                <a:ext cx="919589" cy="245743"/>
              </a:xfrm>
              <a:custGeom>
                <a:avLst/>
                <a:gdLst>
                  <a:gd name="T0" fmla="*/ 0 w 1789"/>
                  <a:gd name="T1" fmla="*/ 2147483647 h 329"/>
                  <a:gd name="T2" fmla="*/ 2147483647 w 1789"/>
                  <a:gd name="T3" fmla="*/ 2147483647 h 329"/>
                  <a:gd name="T4" fmla="*/ 2147483647 w 1789"/>
                  <a:gd name="T5" fmla="*/ 2147483647 h 329"/>
                  <a:gd name="T6" fmla="*/ 2147483647 w 1789"/>
                  <a:gd name="T7" fmla="*/ 2147483647 h 329"/>
                  <a:gd name="T8" fmla="*/ 2147483647 w 1789"/>
                  <a:gd name="T9" fmla="*/ 2147483647 h 329"/>
                  <a:gd name="T10" fmla="*/ 2147483647 w 1789"/>
                  <a:gd name="T11" fmla="*/ 2147483647 h 329"/>
                  <a:gd name="T12" fmla="*/ 2147483647 w 1789"/>
                  <a:gd name="T13" fmla="*/ 2147483647 h 329"/>
                  <a:gd name="T14" fmla="*/ 2147483647 w 1789"/>
                  <a:gd name="T15" fmla="*/ 2147483647 h 329"/>
                  <a:gd name="T16" fmla="*/ 2147483647 w 1789"/>
                  <a:gd name="T17" fmla="*/ 2147483647 h 329"/>
                  <a:gd name="T18" fmla="*/ 2147483647 w 1789"/>
                  <a:gd name="T19" fmla="*/ 0 h 329"/>
                  <a:gd name="T20" fmla="*/ 2147483647 w 1789"/>
                  <a:gd name="T21" fmla="*/ 2147483647 h 329"/>
                  <a:gd name="T22" fmla="*/ 2147483647 w 1789"/>
                  <a:gd name="T23" fmla="*/ 2147483647 h 3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89"/>
                  <a:gd name="T37" fmla="*/ 0 h 329"/>
                  <a:gd name="T38" fmla="*/ 1789 w 1789"/>
                  <a:gd name="T39" fmla="*/ 329 h 3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89" h="329">
                    <a:moveTo>
                      <a:pt x="0" y="195"/>
                    </a:moveTo>
                    <a:cubicBezTo>
                      <a:pt x="19" y="176"/>
                      <a:pt x="66" y="73"/>
                      <a:pt x="109" y="83"/>
                    </a:cubicBezTo>
                    <a:cubicBezTo>
                      <a:pt x="152" y="93"/>
                      <a:pt x="208" y="263"/>
                      <a:pt x="257" y="257"/>
                    </a:cubicBezTo>
                    <a:cubicBezTo>
                      <a:pt x="306" y="251"/>
                      <a:pt x="358" y="44"/>
                      <a:pt x="405" y="47"/>
                    </a:cubicBezTo>
                    <a:cubicBezTo>
                      <a:pt x="452" y="50"/>
                      <a:pt x="491" y="278"/>
                      <a:pt x="541" y="275"/>
                    </a:cubicBezTo>
                    <a:cubicBezTo>
                      <a:pt x="591" y="272"/>
                      <a:pt x="652" y="28"/>
                      <a:pt x="708" y="31"/>
                    </a:cubicBezTo>
                    <a:cubicBezTo>
                      <a:pt x="764" y="34"/>
                      <a:pt x="820" y="297"/>
                      <a:pt x="880" y="296"/>
                    </a:cubicBezTo>
                    <a:cubicBezTo>
                      <a:pt x="940" y="295"/>
                      <a:pt x="1003" y="19"/>
                      <a:pt x="1066" y="23"/>
                    </a:cubicBezTo>
                    <a:cubicBezTo>
                      <a:pt x="1129" y="27"/>
                      <a:pt x="1194" y="327"/>
                      <a:pt x="1261" y="323"/>
                    </a:cubicBezTo>
                    <a:cubicBezTo>
                      <a:pt x="1328" y="319"/>
                      <a:pt x="1399" y="0"/>
                      <a:pt x="1471" y="0"/>
                    </a:cubicBezTo>
                    <a:cubicBezTo>
                      <a:pt x="1543" y="0"/>
                      <a:pt x="1640" y="317"/>
                      <a:pt x="1693" y="323"/>
                    </a:cubicBezTo>
                    <a:cubicBezTo>
                      <a:pt x="1746" y="329"/>
                      <a:pt x="1769" y="179"/>
                      <a:pt x="1789" y="3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205" name="矩形 204"/>
          <p:cNvSpPr/>
          <p:nvPr/>
        </p:nvSpPr>
        <p:spPr>
          <a:xfrm>
            <a:off x="6602691" y="5332020"/>
            <a:ext cx="855023" cy="926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8" name="乘號 197"/>
          <p:cNvSpPr/>
          <p:nvPr/>
        </p:nvSpPr>
        <p:spPr>
          <a:xfrm>
            <a:off x="961905" y="1413164"/>
            <a:ext cx="1306285" cy="1270659"/>
          </a:xfrm>
          <a:prstGeom prst="mathMultiply">
            <a:avLst>
              <a:gd name="adj1" fmla="val 16614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2" name="內容版面配置區 2"/>
          <p:cNvSpPr txBox="1">
            <a:spLocks/>
          </p:cNvSpPr>
          <p:nvPr/>
        </p:nvSpPr>
        <p:spPr bwMode="auto">
          <a:xfrm>
            <a:off x="547523" y="2996952"/>
            <a:ext cx="5592025" cy="328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Ahorra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hasta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35% el 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gasto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energía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los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costos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operativos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40% 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menor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área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requerida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 </a:t>
            </a:r>
            <a:r>
              <a:rPr kumimoji="0" lang="en-US" altLang="zh-TW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necesita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zh-TW" sz="2400" dirty="0" err="1" smtClean="0"/>
              <a:t>Sedimentadores</a:t>
            </a:r>
            <a:endParaRPr lang="en-US" altLang="zh-TW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zh-TW" sz="2400" dirty="0" err="1" smtClean="0"/>
              <a:t>Espesador</a:t>
            </a:r>
            <a:r>
              <a:rPr lang="en-US" altLang="zh-TW" sz="2400" dirty="0" smtClean="0"/>
              <a:t> de </a:t>
            </a:r>
            <a:r>
              <a:rPr lang="en-US" altLang="zh-TW" sz="2400" dirty="0" err="1" smtClean="0"/>
              <a:t>lodo</a:t>
            </a:r>
            <a:endParaRPr lang="en-US" altLang="zh-TW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zh-TW" sz="2400" dirty="0" err="1" smtClean="0"/>
              <a:t>Digestor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anaerobio</a:t>
            </a:r>
            <a:endParaRPr lang="en-US" altLang="zh-TW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zh-TW" sz="2400" dirty="0" err="1" smtClean="0">
                <a:sym typeface="Wingdings" pitchFamily="2" charset="2"/>
              </a:rPr>
              <a:t>Minimiza</a:t>
            </a:r>
            <a:r>
              <a:rPr lang="en-US" altLang="zh-TW" sz="2400" dirty="0" smtClean="0">
                <a:sym typeface="Wingdings" pitchFamily="2" charset="2"/>
              </a:rPr>
              <a:t> </a:t>
            </a:r>
            <a:r>
              <a:rPr lang="en-US" altLang="zh-TW" sz="2400" dirty="0" err="1" smtClean="0">
                <a:sym typeface="Wingdings" pitchFamily="2" charset="2"/>
              </a:rPr>
              <a:t>volúmenes</a:t>
            </a:r>
            <a:r>
              <a:rPr lang="en-US" altLang="zh-TW" sz="2400" dirty="0" smtClean="0">
                <a:sym typeface="Wingdings" pitchFamily="2" charset="2"/>
              </a:rPr>
              <a:t> </a:t>
            </a:r>
            <a:r>
              <a:rPr lang="en-US" altLang="zh-TW" sz="2400" dirty="0" err="1" smtClean="0">
                <a:sym typeface="Wingdings" pitchFamily="2" charset="2"/>
              </a:rPr>
              <a:t>unidades</a:t>
            </a:r>
            <a:r>
              <a:rPr lang="en-US" altLang="zh-TW" sz="2400" dirty="0" smtClean="0">
                <a:sym typeface="Wingdings" pitchFamily="2" charset="2"/>
              </a:rPr>
              <a:t> de </a:t>
            </a:r>
            <a:r>
              <a:rPr lang="en-US" altLang="zh-TW" sz="2400" dirty="0" err="1" smtClean="0">
                <a:sym typeface="Wingdings" pitchFamily="2" charset="2"/>
              </a:rPr>
              <a:t>deshidratación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00" name="乘號 199"/>
          <p:cNvSpPr/>
          <p:nvPr/>
        </p:nvSpPr>
        <p:spPr>
          <a:xfrm>
            <a:off x="5529946" y="1409206"/>
            <a:ext cx="1306285" cy="1270659"/>
          </a:xfrm>
          <a:prstGeom prst="mathMultiply">
            <a:avLst>
              <a:gd name="adj1" fmla="val 16614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6" name="乘號 215"/>
          <p:cNvSpPr/>
          <p:nvPr/>
        </p:nvSpPr>
        <p:spPr>
          <a:xfrm>
            <a:off x="6373101" y="2287979"/>
            <a:ext cx="1306285" cy="1270659"/>
          </a:xfrm>
          <a:prstGeom prst="mathMultiply">
            <a:avLst>
              <a:gd name="adj1" fmla="val 16614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9" name="矩形 218"/>
          <p:cNvSpPr/>
          <p:nvPr/>
        </p:nvSpPr>
        <p:spPr bwMode="auto">
          <a:xfrm>
            <a:off x="2699792" y="1556792"/>
            <a:ext cx="2377107" cy="7334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 err="1" smtClean="0">
                <a:solidFill>
                  <a:schemeClr val="tx1"/>
                </a:solidFill>
              </a:rPr>
              <a:t>Proceso</a:t>
            </a:r>
            <a:r>
              <a:rPr lang="en-US" altLang="zh-TW" sz="24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SANI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2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2029" y="5652654"/>
            <a:ext cx="317032" cy="43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03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5" grpId="0" animBg="1"/>
      <p:bldP spid="198" grpId="0" animBg="1"/>
      <p:bldP spid="212" grpId="0"/>
      <p:bldP spid="200" grpId="0" animBg="1"/>
      <p:bldP spid="216" grpId="0" animBg="1"/>
      <p:bldP spid="2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315368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Antecedentes</a:t>
            </a:r>
            <a:endParaRPr lang="en-US" sz="360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Disponibilidad</a:t>
            </a:r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3600" dirty="0" err="1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agua</a:t>
            </a:r>
            <a:endParaRPr lang="en-US" sz="360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Tratamiento</a:t>
            </a:r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3600" dirty="0" err="1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Aguas</a:t>
            </a:r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Residuales</a:t>
            </a:r>
            <a:endParaRPr lang="en-US" sz="360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Objetivo</a:t>
            </a:r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general del </a:t>
            </a:r>
            <a:r>
              <a:rPr lang="en-US" sz="3600" dirty="0" err="1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proyecto</a:t>
            </a:r>
            <a:endParaRPr lang="en-US" sz="360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Objetivos</a:t>
            </a:r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específicos</a:t>
            </a:r>
            <a:endParaRPr lang="en-US" sz="360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Resultados</a:t>
            </a:r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esperados</a:t>
            </a:r>
            <a:endParaRPr lang="en-US" sz="360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6" descr="logo Cuba water_2e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9" y="57894"/>
            <a:ext cx="971599" cy="859159"/>
          </a:xfrm>
          <a:prstGeom prst="rect">
            <a:avLst/>
          </a:prstGeom>
        </p:spPr>
      </p:pic>
      <p:pic>
        <p:nvPicPr>
          <p:cNvPr id="22" name="Picture 21" descr="UNESCO-IHE logo_small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5" y="6284948"/>
            <a:ext cx="1584175" cy="438695"/>
          </a:xfrm>
          <a:prstGeom prst="rect">
            <a:avLst/>
          </a:prstGeom>
        </p:spPr>
      </p:pic>
      <p:pic>
        <p:nvPicPr>
          <p:cNvPr id="23" name="Picture 22" descr="cuja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165304"/>
            <a:ext cx="3600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EU-logo_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356" y="6237312"/>
            <a:ext cx="677268" cy="457858"/>
          </a:xfrm>
          <a:prstGeom prst="rect">
            <a:avLst/>
          </a:prstGeom>
        </p:spPr>
      </p:pic>
      <p:pic>
        <p:nvPicPr>
          <p:cNvPr id="25" name="Picture 24" descr="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19489" y="6302508"/>
            <a:ext cx="1128775" cy="366852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7" cstate="print"/>
          <a:srcRect l="34185" t="8367" r="53618" b="82451"/>
          <a:stretch>
            <a:fillRect/>
          </a:stretch>
        </p:blipFill>
        <p:spPr bwMode="auto">
          <a:xfrm>
            <a:off x="7884368" y="6309320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251520" y="6165304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70789" y="116632"/>
            <a:ext cx="2973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chemeClr val="tx2"/>
                </a:solidFill>
                <a:latin typeface="Arial" pitchFamily="34" charset="0"/>
              </a:rPr>
              <a:t>Contenido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59222" y="1628966"/>
            <a:ext cx="3240088" cy="9541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chemeClr val="bg1"/>
                </a:solidFill>
              </a:rPr>
              <a:t>Caracteristicas</a:t>
            </a:r>
            <a:r>
              <a:rPr lang="en-US" sz="2800" dirty="0" smtClean="0">
                <a:solidFill>
                  <a:schemeClr val="bg1"/>
                </a:solidFill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</a:rPr>
              <a:t>las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aguas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residuales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23272" y="1628966"/>
            <a:ext cx="3240088" cy="954107"/>
          </a:xfrm>
          <a:prstGeom prst="rect">
            <a:avLst/>
          </a:prstGeom>
          <a:solidFill>
            <a:srgbClr val="00863D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chemeClr val="bg1"/>
                </a:solidFill>
              </a:rPr>
              <a:t>Metabolismo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microbiano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3670747" y="1989329"/>
            <a:ext cx="1152525" cy="15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10800000">
            <a:off x="3670747" y="2421129"/>
            <a:ext cx="1089025" cy="793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Right Triangle 22"/>
          <p:cNvSpPr/>
          <p:nvPr/>
        </p:nvSpPr>
        <p:spPr bwMode="auto">
          <a:xfrm rot="2789654" flipH="1">
            <a:off x="3163541" y="1659922"/>
            <a:ext cx="1944688" cy="2016125"/>
          </a:xfrm>
          <a:prstGeom prst="rtTriangle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722" y="3860991"/>
            <a:ext cx="241776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471592" y="2813995"/>
            <a:ext cx="29146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 smtClean="0"/>
              <a:t>Dimensionamiento</a:t>
            </a:r>
            <a:r>
              <a:rPr lang="en-US" sz="2400" b="1" dirty="0" smtClean="0"/>
              <a:t>, control y </a:t>
            </a:r>
            <a:r>
              <a:rPr lang="en-US" sz="2400" b="1" dirty="0" err="1" smtClean="0"/>
              <a:t>operación</a:t>
            </a:r>
            <a:endParaRPr lang="en-US" sz="2400" b="1" dirty="0"/>
          </a:p>
        </p:txBody>
      </p:sp>
      <p:pic>
        <p:nvPicPr>
          <p:cNvPr id="26" name="Picture 9" descr="ASSystemSche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67285" y="3286316"/>
            <a:ext cx="2519362" cy="1736725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 bwMode="auto">
          <a:xfrm>
            <a:off x="214760" y="1486091"/>
            <a:ext cx="8208962" cy="41751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16789" y="1412744"/>
            <a:ext cx="611187" cy="44012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MODEL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OS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7544" y="404664"/>
            <a:ext cx="86206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 err="1" smtClean="0">
                <a:ea typeface="Calibri" pitchFamily="34" charset="0"/>
                <a:cs typeface="Arial" pitchFamily="34" charset="0"/>
              </a:rPr>
              <a:t>Modelación</a:t>
            </a:r>
            <a:r>
              <a:rPr lang="fr-FR" sz="2800" b="1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ea typeface="Calibri" pitchFamily="34" charset="0"/>
                <a:cs typeface="Arial" pitchFamily="34" charset="0"/>
              </a:rPr>
              <a:t>matemática</a:t>
            </a:r>
            <a:r>
              <a:rPr lang="fr-FR" sz="2800" b="1" dirty="0" smtClean="0">
                <a:ea typeface="Calibri" pitchFamily="34" charset="0"/>
                <a:cs typeface="Arial" pitchFamily="34" charset="0"/>
              </a:rPr>
              <a:t> para </a:t>
            </a:r>
            <a:r>
              <a:rPr lang="fr-FR" sz="2800" b="1" dirty="0" err="1" smtClean="0">
                <a:ea typeface="Calibri" pitchFamily="34" charset="0"/>
                <a:cs typeface="Arial" pitchFamily="34" charset="0"/>
              </a:rPr>
              <a:t>optimizar</a:t>
            </a:r>
            <a:r>
              <a:rPr lang="fr-FR" sz="2800" b="1" dirty="0" smtClean="0">
                <a:ea typeface="Calibri" pitchFamily="34" charset="0"/>
                <a:cs typeface="Arial" pitchFamily="34" charset="0"/>
              </a:rPr>
              <a:t> y </a:t>
            </a:r>
            <a:r>
              <a:rPr lang="fr-FR" sz="2800" b="1" dirty="0" err="1" smtClean="0">
                <a:ea typeface="Calibri" pitchFamily="34" charset="0"/>
                <a:cs typeface="Arial" pitchFamily="34" charset="0"/>
              </a:rPr>
              <a:t>definir</a:t>
            </a:r>
            <a:r>
              <a:rPr lang="fr-FR" sz="2800" b="1" dirty="0" smtClean="0">
                <a:ea typeface="Calibri" pitchFamily="34" charset="0"/>
                <a:cs typeface="Arial" pitchFamily="34" charset="0"/>
              </a:rPr>
              <a:t>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 err="1" smtClean="0">
                <a:ea typeface="Calibri" pitchFamily="34" charset="0"/>
                <a:cs typeface="Arial" pitchFamily="34" charset="0"/>
              </a:rPr>
              <a:t>alternativas</a:t>
            </a:r>
            <a:r>
              <a:rPr lang="fr-FR" sz="2800" b="1" dirty="0" smtClean="0">
                <a:ea typeface="Calibri" pitchFamily="34" charset="0"/>
                <a:cs typeface="Arial" pitchFamily="34" charset="0"/>
              </a:rPr>
              <a:t> de </a:t>
            </a:r>
            <a:r>
              <a:rPr lang="fr-FR" sz="2800" b="1" dirty="0" err="1" smtClean="0">
                <a:ea typeface="Calibri" pitchFamily="34" charset="0"/>
                <a:cs typeface="Arial" pitchFamily="34" charset="0"/>
              </a:rPr>
              <a:t>expansión</a:t>
            </a:r>
            <a:r>
              <a:rPr lang="fr-FR" sz="2800" b="1" dirty="0" smtClean="0">
                <a:ea typeface="Calibri" pitchFamily="34" charset="0"/>
                <a:cs typeface="Arial" pitchFamily="34" charset="0"/>
              </a:rPr>
              <a:t> de las plantas de </a:t>
            </a:r>
            <a:r>
              <a:rPr lang="fr-FR" sz="2800" b="1" dirty="0" err="1" smtClean="0">
                <a:ea typeface="Calibri" pitchFamily="34" charset="0"/>
                <a:cs typeface="Arial" pitchFamily="34" charset="0"/>
              </a:rPr>
              <a:t>tratamiento</a:t>
            </a:r>
            <a:r>
              <a:rPr lang="fr-FR" sz="2800" b="1" dirty="0" smtClean="0">
                <a:ea typeface="Calibri" pitchFamily="34" charset="0"/>
                <a:cs typeface="Arial" pitchFamily="34" charset="0"/>
              </a:rPr>
              <a:t>: </a:t>
            </a:r>
          </a:p>
        </p:txBody>
      </p:sp>
      <p:pic>
        <p:nvPicPr>
          <p:cNvPr id="29" name="Picture 28" descr="UNESCO-IHE logo_small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5" y="6284948"/>
            <a:ext cx="1584175" cy="438695"/>
          </a:xfrm>
          <a:prstGeom prst="rect">
            <a:avLst/>
          </a:prstGeom>
        </p:spPr>
      </p:pic>
      <p:pic>
        <p:nvPicPr>
          <p:cNvPr id="30" name="Picture 29" descr="cuja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6165304"/>
            <a:ext cx="3600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EU-logo_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356" y="6237312"/>
            <a:ext cx="677268" cy="457858"/>
          </a:xfrm>
          <a:prstGeom prst="rect">
            <a:avLst/>
          </a:prstGeom>
        </p:spPr>
      </p:pic>
      <p:pic>
        <p:nvPicPr>
          <p:cNvPr id="32" name="Picture 31" descr="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9489" y="6302508"/>
            <a:ext cx="1128775" cy="366852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8" cstate="print"/>
          <a:srcRect l="34185" t="8367" r="53618" b="82451"/>
          <a:stretch>
            <a:fillRect/>
          </a:stretch>
        </p:blipFill>
        <p:spPr bwMode="auto">
          <a:xfrm>
            <a:off x="7884368" y="6309320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>
            <a:off x="251520" y="6165304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5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251520" y="260648"/>
            <a:ext cx="5256213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Membrane bioreactors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(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MBR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)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5579851" cy="43936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788802" y="260648"/>
            <a:ext cx="4391032" cy="3263903"/>
            <a:chOff x="2983" y="1346"/>
            <a:chExt cx="2766" cy="2056"/>
          </a:xfrm>
        </p:grpSpPr>
        <p:sp>
          <p:nvSpPr>
            <p:cNvPr id="108" name="Rectangle 10"/>
            <p:cNvSpPr>
              <a:spLocks noChangeArrowheads="1"/>
            </p:cNvSpPr>
            <p:nvPr/>
          </p:nvSpPr>
          <p:spPr bwMode="auto">
            <a:xfrm>
              <a:off x="3833" y="3033"/>
              <a:ext cx="1700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GB" sz="3200" b="1" dirty="0" err="1" smtClean="0">
                  <a:solidFill>
                    <a:srgbClr val="003300"/>
                  </a:solidFill>
                  <a:cs typeface="Arial" charset="0"/>
                </a:rPr>
                <a:t>Inmersed</a:t>
              </a:r>
              <a:r>
                <a:rPr lang="en-GB" sz="3200" b="1" dirty="0" smtClean="0">
                  <a:solidFill>
                    <a:srgbClr val="003300"/>
                  </a:solidFill>
                  <a:cs typeface="Arial" charset="0"/>
                </a:rPr>
                <a:t> </a:t>
              </a:r>
              <a:r>
                <a:rPr lang="en-GB" sz="3200" b="1" dirty="0" err="1" smtClean="0">
                  <a:solidFill>
                    <a:srgbClr val="003300"/>
                  </a:solidFill>
                  <a:cs typeface="Arial" charset="0"/>
                </a:rPr>
                <a:t>MBR</a:t>
              </a:r>
              <a:endParaRPr lang="en-GB" sz="3200" b="1" dirty="0">
                <a:solidFill>
                  <a:srgbClr val="003300"/>
                </a:solidFill>
                <a:cs typeface="Arial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983" y="1346"/>
              <a:ext cx="2766" cy="1361"/>
              <a:chOff x="2983" y="1346"/>
              <a:chExt cx="2766" cy="1361"/>
            </a:xfrm>
          </p:grpSpPr>
          <p:sp>
            <p:nvSpPr>
              <p:cNvPr id="110" name="Line 12"/>
              <p:cNvSpPr>
                <a:spLocks noChangeShapeType="1"/>
              </p:cNvSpPr>
              <p:nvPr/>
            </p:nvSpPr>
            <p:spPr bwMode="auto">
              <a:xfrm>
                <a:off x="3907" y="2575"/>
                <a:ext cx="49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" name="Line 13"/>
              <p:cNvSpPr>
                <a:spLocks noChangeShapeType="1"/>
              </p:cNvSpPr>
              <p:nvPr/>
            </p:nvSpPr>
            <p:spPr bwMode="auto">
              <a:xfrm>
                <a:off x="4290" y="1784"/>
                <a:ext cx="0" cy="91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2" name="Line 14"/>
              <p:cNvSpPr>
                <a:spLocks noChangeShapeType="1"/>
              </p:cNvSpPr>
              <p:nvPr/>
            </p:nvSpPr>
            <p:spPr bwMode="auto">
              <a:xfrm>
                <a:off x="4290" y="2696"/>
                <a:ext cx="62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3" name="Line 15"/>
              <p:cNvSpPr>
                <a:spLocks noChangeShapeType="1"/>
              </p:cNvSpPr>
              <p:nvPr/>
            </p:nvSpPr>
            <p:spPr bwMode="auto">
              <a:xfrm flipH="1">
                <a:off x="4914" y="1780"/>
                <a:ext cx="1" cy="913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4" name="Line 16"/>
              <p:cNvSpPr>
                <a:spLocks noChangeShapeType="1"/>
              </p:cNvSpPr>
              <p:nvPr/>
            </p:nvSpPr>
            <p:spPr bwMode="auto">
              <a:xfrm>
                <a:off x="3865" y="1978"/>
                <a:ext cx="443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5" name="Rectangle 17"/>
              <p:cNvSpPr>
                <a:spLocks noChangeArrowheads="1"/>
              </p:cNvSpPr>
              <p:nvPr/>
            </p:nvSpPr>
            <p:spPr bwMode="auto">
              <a:xfrm>
                <a:off x="4418" y="2550"/>
                <a:ext cx="386" cy="5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18"/>
              <p:cNvSpPr>
                <a:spLocks noChangeArrowheads="1"/>
              </p:cNvSpPr>
              <p:nvPr/>
            </p:nvSpPr>
            <p:spPr bwMode="auto">
              <a:xfrm>
                <a:off x="3564" y="2416"/>
                <a:ext cx="7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2400" dirty="0" smtClean="0">
                    <a:solidFill>
                      <a:schemeClr val="tx2">
                        <a:lumMod val="50000"/>
                      </a:schemeClr>
                    </a:solidFill>
                    <a:cs typeface="Arial" charset="0"/>
                  </a:rPr>
                  <a:t>Air</a:t>
                </a:r>
                <a:endParaRPr lang="en-GB" sz="2400" dirty="0">
                  <a:solidFill>
                    <a:schemeClr val="tx2">
                      <a:lumMod val="50000"/>
                    </a:schemeClr>
                  </a:solidFill>
                  <a:cs typeface="Arial" charset="0"/>
                </a:endParaRPr>
              </a:p>
            </p:txBody>
          </p:sp>
          <p:sp>
            <p:nvSpPr>
              <p:cNvPr id="117" name="Rectangle 19"/>
              <p:cNvSpPr>
                <a:spLocks noChangeArrowheads="1"/>
              </p:cNvSpPr>
              <p:nvPr/>
            </p:nvSpPr>
            <p:spPr bwMode="auto">
              <a:xfrm>
                <a:off x="2983" y="1684"/>
                <a:ext cx="105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2400" dirty="0" smtClean="0">
                    <a:cs typeface="Arial" charset="0"/>
                  </a:rPr>
                  <a:t>Wastewater</a:t>
                </a:r>
                <a:endParaRPr lang="en-GB" sz="2400" dirty="0">
                  <a:cs typeface="Arial" charset="0"/>
                </a:endParaRPr>
              </a:p>
            </p:txBody>
          </p:sp>
          <p:sp>
            <p:nvSpPr>
              <p:cNvPr id="118" name="Rectangle 20"/>
              <p:cNvSpPr>
                <a:spLocks noChangeArrowheads="1"/>
              </p:cNvSpPr>
              <p:nvPr/>
            </p:nvSpPr>
            <p:spPr bwMode="auto">
              <a:xfrm>
                <a:off x="4480" y="2015"/>
                <a:ext cx="242" cy="39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Line 21"/>
              <p:cNvSpPr>
                <a:spLocks noChangeShapeType="1"/>
              </p:cNvSpPr>
              <p:nvPr/>
            </p:nvSpPr>
            <p:spPr bwMode="auto">
              <a:xfrm>
                <a:off x="4588" y="1637"/>
                <a:ext cx="572" cy="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0" name="Line 22"/>
              <p:cNvSpPr>
                <a:spLocks noChangeShapeType="1"/>
              </p:cNvSpPr>
              <p:nvPr/>
            </p:nvSpPr>
            <p:spPr bwMode="auto">
              <a:xfrm flipV="1">
                <a:off x="4600" y="1629"/>
                <a:ext cx="0" cy="37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1" name="Rectangle 23"/>
              <p:cNvSpPr>
                <a:spLocks noChangeArrowheads="1"/>
              </p:cNvSpPr>
              <p:nvPr/>
            </p:nvSpPr>
            <p:spPr bwMode="auto">
              <a:xfrm>
                <a:off x="4991" y="1346"/>
                <a:ext cx="758" cy="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n-GB" sz="2400" dirty="0" smtClean="0">
                    <a:solidFill>
                      <a:schemeClr val="tx2">
                        <a:lumMod val="50000"/>
                      </a:schemeClr>
                    </a:solidFill>
                    <a:cs typeface="Arial" charset="0"/>
                  </a:rPr>
                  <a:t>Treated </a:t>
                </a:r>
              </a:p>
              <a:p>
                <a:pPr algn="ctr" defTabSz="762000" eaLnBrk="0" hangingPunct="0"/>
                <a:r>
                  <a:rPr lang="en-GB" sz="2400" dirty="0" smtClean="0">
                    <a:solidFill>
                      <a:schemeClr val="tx2">
                        <a:lumMod val="50000"/>
                      </a:schemeClr>
                    </a:solidFill>
                    <a:cs typeface="Arial" charset="0"/>
                  </a:rPr>
                  <a:t>water</a:t>
                </a:r>
                <a:endParaRPr lang="en-GB" sz="2400" dirty="0">
                  <a:solidFill>
                    <a:schemeClr val="tx2">
                      <a:lumMod val="50000"/>
                    </a:schemeClr>
                  </a:solidFill>
                  <a:cs typeface="Arial" charset="0"/>
                </a:endParaRPr>
              </a:p>
            </p:txBody>
          </p:sp>
          <p:sp>
            <p:nvSpPr>
              <p:cNvPr id="122" name="Freeform 24"/>
              <p:cNvSpPr>
                <a:spLocks/>
              </p:cNvSpPr>
              <p:nvPr/>
            </p:nvSpPr>
            <p:spPr bwMode="auto">
              <a:xfrm>
                <a:off x="4483" y="2018"/>
                <a:ext cx="235" cy="397"/>
              </a:xfrm>
              <a:custGeom>
                <a:avLst/>
                <a:gdLst>
                  <a:gd name="T0" fmla="*/ 0 w 235"/>
                  <a:gd name="T1" fmla="*/ 388 h 397"/>
                  <a:gd name="T2" fmla="*/ 234 w 235"/>
                  <a:gd name="T3" fmla="*/ 0 h 397"/>
                  <a:gd name="T4" fmla="*/ 234 w 235"/>
                  <a:gd name="T5" fmla="*/ 396 h 397"/>
                  <a:gd name="T6" fmla="*/ 0 w 235"/>
                  <a:gd name="T7" fmla="*/ 388 h 3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5"/>
                  <a:gd name="T13" fmla="*/ 0 h 397"/>
                  <a:gd name="T14" fmla="*/ 235 w 235"/>
                  <a:gd name="T15" fmla="*/ 397 h 3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5" h="397">
                    <a:moveTo>
                      <a:pt x="0" y="388"/>
                    </a:moveTo>
                    <a:lnTo>
                      <a:pt x="234" y="0"/>
                    </a:lnTo>
                    <a:lnTo>
                      <a:pt x="234" y="396"/>
                    </a:lnTo>
                    <a:lnTo>
                      <a:pt x="0" y="3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4308" y="1883"/>
                <a:ext cx="583" cy="41"/>
                <a:chOff x="4291" y="1883"/>
                <a:chExt cx="583" cy="41"/>
              </a:xfrm>
            </p:grpSpPr>
            <p:grpSp>
              <p:nvGrpSpPr>
                <p:cNvPr id="5" name="Group 26"/>
                <p:cNvGrpSpPr>
                  <a:grpSpLocks/>
                </p:cNvGrpSpPr>
                <p:nvPr/>
              </p:nvGrpSpPr>
              <p:grpSpPr bwMode="auto">
                <a:xfrm>
                  <a:off x="4291" y="1887"/>
                  <a:ext cx="89" cy="37"/>
                  <a:chOff x="4291" y="1887"/>
                  <a:chExt cx="89" cy="37"/>
                </a:xfrm>
              </p:grpSpPr>
              <p:sp>
                <p:nvSpPr>
                  <p:cNvPr id="140" name="Arc 27"/>
                  <p:cNvSpPr>
                    <a:spLocks/>
                  </p:cNvSpPr>
                  <p:nvPr/>
                </p:nvSpPr>
                <p:spPr bwMode="auto">
                  <a:xfrm rot="8100000">
                    <a:off x="4291" y="1887"/>
                    <a:ext cx="36" cy="37"/>
                  </a:xfrm>
                  <a:custGeom>
                    <a:avLst/>
                    <a:gdLst>
                      <a:gd name="T0" fmla="*/ 0 w 22209"/>
                      <a:gd name="T1" fmla="*/ 0 h 21600"/>
                      <a:gd name="T2" fmla="*/ 0 w 22209"/>
                      <a:gd name="T3" fmla="*/ 0 h 21600"/>
                      <a:gd name="T4" fmla="*/ 0 w 22209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2209"/>
                      <a:gd name="T10" fmla="*/ 0 h 21600"/>
                      <a:gd name="T11" fmla="*/ 22209 w 2220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209" h="21600" fill="none" extrusionOk="0">
                        <a:moveTo>
                          <a:pt x="-1" y="8"/>
                        </a:moveTo>
                        <a:cubicBezTo>
                          <a:pt x="205" y="2"/>
                          <a:pt x="411" y="-1"/>
                          <a:pt x="617" y="0"/>
                        </a:cubicBezTo>
                        <a:cubicBezTo>
                          <a:pt x="12312" y="0"/>
                          <a:pt x="21883" y="9308"/>
                          <a:pt x="22208" y="20999"/>
                        </a:cubicBezTo>
                      </a:path>
                      <a:path w="22209" h="21600" stroke="0" extrusionOk="0">
                        <a:moveTo>
                          <a:pt x="-1" y="8"/>
                        </a:moveTo>
                        <a:cubicBezTo>
                          <a:pt x="205" y="2"/>
                          <a:pt x="411" y="-1"/>
                          <a:pt x="617" y="0"/>
                        </a:cubicBezTo>
                        <a:cubicBezTo>
                          <a:pt x="12312" y="0"/>
                          <a:pt x="21883" y="9308"/>
                          <a:pt x="22208" y="20999"/>
                        </a:cubicBezTo>
                        <a:lnTo>
                          <a:pt x="617" y="2160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141" name="Arc 28"/>
                  <p:cNvSpPr>
                    <a:spLocks/>
                  </p:cNvSpPr>
                  <p:nvPr/>
                </p:nvSpPr>
                <p:spPr bwMode="auto">
                  <a:xfrm rot="2700000">
                    <a:off x="4344" y="1887"/>
                    <a:ext cx="35" cy="36"/>
                  </a:xfrm>
                  <a:custGeom>
                    <a:avLst/>
                    <a:gdLst>
                      <a:gd name="T0" fmla="*/ 0 w 21567"/>
                      <a:gd name="T1" fmla="*/ 0 h 21591"/>
                      <a:gd name="T2" fmla="*/ 0 w 21567"/>
                      <a:gd name="T3" fmla="*/ 0 h 21591"/>
                      <a:gd name="T4" fmla="*/ 0 w 21567"/>
                      <a:gd name="T5" fmla="*/ 0 h 21591"/>
                      <a:gd name="T6" fmla="*/ 0 60000 65536"/>
                      <a:gd name="T7" fmla="*/ 0 60000 65536"/>
                      <a:gd name="T8" fmla="*/ 0 60000 65536"/>
                      <a:gd name="T9" fmla="*/ 0 w 21567"/>
                      <a:gd name="T10" fmla="*/ 0 h 21591"/>
                      <a:gd name="T11" fmla="*/ 21567 w 21567"/>
                      <a:gd name="T12" fmla="*/ 21591 h 2159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67" h="21591" fill="none" extrusionOk="0">
                        <a:moveTo>
                          <a:pt x="0" y="20393"/>
                        </a:moveTo>
                        <a:cubicBezTo>
                          <a:pt x="622" y="9183"/>
                          <a:pt x="9728" y="320"/>
                          <a:pt x="20949" y="-1"/>
                        </a:cubicBezTo>
                      </a:path>
                      <a:path w="21567" h="21591" stroke="0" extrusionOk="0">
                        <a:moveTo>
                          <a:pt x="0" y="20393"/>
                        </a:moveTo>
                        <a:cubicBezTo>
                          <a:pt x="622" y="9183"/>
                          <a:pt x="9728" y="320"/>
                          <a:pt x="20949" y="-1"/>
                        </a:cubicBezTo>
                        <a:lnTo>
                          <a:pt x="21567" y="21591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6" name="Group 29"/>
                <p:cNvGrpSpPr>
                  <a:grpSpLocks/>
                </p:cNvGrpSpPr>
                <p:nvPr/>
              </p:nvGrpSpPr>
              <p:grpSpPr bwMode="auto">
                <a:xfrm>
                  <a:off x="4391" y="1887"/>
                  <a:ext cx="88" cy="36"/>
                  <a:chOff x="4391" y="1887"/>
                  <a:chExt cx="88" cy="36"/>
                </a:xfrm>
              </p:grpSpPr>
              <p:sp>
                <p:nvSpPr>
                  <p:cNvPr id="138" name="Arc 30"/>
                  <p:cNvSpPr>
                    <a:spLocks/>
                  </p:cNvSpPr>
                  <p:nvPr/>
                </p:nvSpPr>
                <p:spPr bwMode="auto">
                  <a:xfrm rot="8100000">
                    <a:off x="4391" y="1887"/>
                    <a:ext cx="36" cy="36"/>
                  </a:xfrm>
                  <a:custGeom>
                    <a:avLst/>
                    <a:gdLst>
                      <a:gd name="T0" fmla="*/ 0 w 22217"/>
                      <a:gd name="T1" fmla="*/ 0 h 21600"/>
                      <a:gd name="T2" fmla="*/ 0 w 22217"/>
                      <a:gd name="T3" fmla="*/ 0 h 21600"/>
                      <a:gd name="T4" fmla="*/ 0 w 2221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2217"/>
                      <a:gd name="T10" fmla="*/ 0 h 21600"/>
                      <a:gd name="T11" fmla="*/ 22217 w 2221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217" h="21600" fill="none" extrusionOk="0">
                        <a:moveTo>
                          <a:pt x="-1" y="8"/>
                        </a:moveTo>
                        <a:cubicBezTo>
                          <a:pt x="205" y="2"/>
                          <a:pt x="411" y="-1"/>
                          <a:pt x="617" y="0"/>
                        </a:cubicBezTo>
                        <a:cubicBezTo>
                          <a:pt x="12546" y="0"/>
                          <a:pt x="22217" y="9670"/>
                          <a:pt x="22217" y="21600"/>
                        </a:cubicBezTo>
                      </a:path>
                      <a:path w="22217" h="21600" stroke="0" extrusionOk="0">
                        <a:moveTo>
                          <a:pt x="-1" y="8"/>
                        </a:moveTo>
                        <a:cubicBezTo>
                          <a:pt x="205" y="2"/>
                          <a:pt x="411" y="-1"/>
                          <a:pt x="617" y="0"/>
                        </a:cubicBezTo>
                        <a:cubicBezTo>
                          <a:pt x="12546" y="0"/>
                          <a:pt x="22217" y="9670"/>
                          <a:pt x="22217" y="21600"/>
                        </a:cubicBezTo>
                        <a:lnTo>
                          <a:pt x="617" y="2160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139" name="Arc 31"/>
                  <p:cNvSpPr>
                    <a:spLocks/>
                  </p:cNvSpPr>
                  <p:nvPr/>
                </p:nvSpPr>
                <p:spPr bwMode="auto">
                  <a:xfrm rot="2700000">
                    <a:off x="4444" y="1888"/>
                    <a:ext cx="35" cy="35"/>
                  </a:xfrm>
                  <a:custGeom>
                    <a:avLst/>
                    <a:gdLst>
                      <a:gd name="T0" fmla="*/ 0 w 21565"/>
                      <a:gd name="T1" fmla="*/ 0 h 21591"/>
                      <a:gd name="T2" fmla="*/ 0 w 21565"/>
                      <a:gd name="T3" fmla="*/ 0 h 21591"/>
                      <a:gd name="T4" fmla="*/ 0 w 21565"/>
                      <a:gd name="T5" fmla="*/ 0 h 21591"/>
                      <a:gd name="T6" fmla="*/ 0 60000 65536"/>
                      <a:gd name="T7" fmla="*/ 0 60000 65536"/>
                      <a:gd name="T8" fmla="*/ 0 60000 65536"/>
                      <a:gd name="T9" fmla="*/ 0 w 21565"/>
                      <a:gd name="T10" fmla="*/ 0 h 21591"/>
                      <a:gd name="T11" fmla="*/ 21565 w 21565"/>
                      <a:gd name="T12" fmla="*/ 21591 h 2159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65" h="21591" fill="none" extrusionOk="0">
                        <a:moveTo>
                          <a:pt x="0" y="20359"/>
                        </a:moveTo>
                        <a:cubicBezTo>
                          <a:pt x="639" y="9164"/>
                          <a:pt x="9739" y="320"/>
                          <a:pt x="20947" y="-1"/>
                        </a:cubicBezTo>
                      </a:path>
                      <a:path w="21565" h="21591" stroke="0" extrusionOk="0">
                        <a:moveTo>
                          <a:pt x="0" y="20359"/>
                        </a:moveTo>
                        <a:cubicBezTo>
                          <a:pt x="639" y="9164"/>
                          <a:pt x="9739" y="320"/>
                          <a:pt x="20947" y="-1"/>
                        </a:cubicBezTo>
                        <a:lnTo>
                          <a:pt x="21565" y="21591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7" name="Group 32"/>
                <p:cNvGrpSpPr>
                  <a:grpSpLocks/>
                </p:cNvGrpSpPr>
                <p:nvPr/>
              </p:nvGrpSpPr>
              <p:grpSpPr bwMode="auto">
                <a:xfrm>
                  <a:off x="4489" y="1886"/>
                  <a:ext cx="86" cy="38"/>
                  <a:chOff x="4489" y="1886"/>
                  <a:chExt cx="86" cy="38"/>
                </a:xfrm>
              </p:grpSpPr>
              <p:sp>
                <p:nvSpPr>
                  <p:cNvPr id="136" name="Arc 33"/>
                  <p:cNvSpPr>
                    <a:spLocks/>
                  </p:cNvSpPr>
                  <p:nvPr/>
                </p:nvSpPr>
                <p:spPr bwMode="auto">
                  <a:xfrm rot="8100000">
                    <a:off x="4489" y="1886"/>
                    <a:ext cx="37" cy="37"/>
                  </a:xfrm>
                  <a:custGeom>
                    <a:avLst/>
                    <a:gdLst>
                      <a:gd name="T0" fmla="*/ 0 w 22192"/>
                      <a:gd name="T1" fmla="*/ 0 h 21600"/>
                      <a:gd name="T2" fmla="*/ 0 w 22192"/>
                      <a:gd name="T3" fmla="*/ 0 h 21600"/>
                      <a:gd name="T4" fmla="*/ 0 w 22192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2192"/>
                      <a:gd name="T10" fmla="*/ 0 h 21600"/>
                      <a:gd name="T11" fmla="*/ 22192 w 22192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192" h="21600" fill="none" extrusionOk="0">
                        <a:moveTo>
                          <a:pt x="0" y="8"/>
                        </a:moveTo>
                        <a:cubicBezTo>
                          <a:pt x="199" y="2"/>
                          <a:pt x="399" y="-1"/>
                          <a:pt x="600" y="0"/>
                        </a:cubicBezTo>
                        <a:cubicBezTo>
                          <a:pt x="12295" y="0"/>
                          <a:pt x="21866" y="9308"/>
                          <a:pt x="22191" y="21000"/>
                        </a:cubicBezTo>
                      </a:path>
                      <a:path w="22192" h="21600" stroke="0" extrusionOk="0">
                        <a:moveTo>
                          <a:pt x="0" y="8"/>
                        </a:moveTo>
                        <a:cubicBezTo>
                          <a:pt x="199" y="2"/>
                          <a:pt x="399" y="-1"/>
                          <a:pt x="600" y="0"/>
                        </a:cubicBezTo>
                        <a:cubicBezTo>
                          <a:pt x="12295" y="0"/>
                          <a:pt x="21866" y="9308"/>
                          <a:pt x="22191" y="21000"/>
                        </a:cubicBezTo>
                        <a:lnTo>
                          <a:pt x="600" y="2160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137" name="Arc 34"/>
                  <p:cNvSpPr>
                    <a:spLocks/>
                  </p:cNvSpPr>
                  <p:nvPr/>
                </p:nvSpPr>
                <p:spPr bwMode="auto">
                  <a:xfrm rot="2700000">
                    <a:off x="4540" y="1888"/>
                    <a:ext cx="36" cy="35"/>
                  </a:xfrm>
                  <a:custGeom>
                    <a:avLst/>
                    <a:gdLst>
                      <a:gd name="T0" fmla="*/ 0 w 21565"/>
                      <a:gd name="T1" fmla="*/ 0 h 21592"/>
                      <a:gd name="T2" fmla="*/ 0 w 21565"/>
                      <a:gd name="T3" fmla="*/ 0 h 21592"/>
                      <a:gd name="T4" fmla="*/ 0 w 21565"/>
                      <a:gd name="T5" fmla="*/ 0 h 21592"/>
                      <a:gd name="T6" fmla="*/ 0 60000 65536"/>
                      <a:gd name="T7" fmla="*/ 0 60000 65536"/>
                      <a:gd name="T8" fmla="*/ 0 60000 65536"/>
                      <a:gd name="T9" fmla="*/ 0 w 21565"/>
                      <a:gd name="T10" fmla="*/ 0 h 21592"/>
                      <a:gd name="T11" fmla="*/ 21565 w 21565"/>
                      <a:gd name="T12" fmla="*/ 21592 h 215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65" h="21592" fill="none" extrusionOk="0">
                        <a:moveTo>
                          <a:pt x="0" y="20360"/>
                        </a:moveTo>
                        <a:cubicBezTo>
                          <a:pt x="640" y="9158"/>
                          <a:pt x="9749" y="311"/>
                          <a:pt x="20965" y="0"/>
                        </a:cubicBezTo>
                      </a:path>
                      <a:path w="21565" h="21592" stroke="0" extrusionOk="0">
                        <a:moveTo>
                          <a:pt x="0" y="20360"/>
                        </a:moveTo>
                        <a:cubicBezTo>
                          <a:pt x="640" y="9158"/>
                          <a:pt x="9749" y="311"/>
                          <a:pt x="20965" y="0"/>
                        </a:cubicBezTo>
                        <a:lnTo>
                          <a:pt x="21565" y="21592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8" name="Group 35"/>
                <p:cNvGrpSpPr>
                  <a:grpSpLocks/>
                </p:cNvGrpSpPr>
                <p:nvPr/>
              </p:nvGrpSpPr>
              <p:grpSpPr bwMode="auto">
                <a:xfrm>
                  <a:off x="4588" y="1885"/>
                  <a:ext cx="88" cy="37"/>
                  <a:chOff x="4588" y="1885"/>
                  <a:chExt cx="88" cy="37"/>
                </a:xfrm>
              </p:grpSpPr>
              <p:sp>
                <p:nvSpPr>
                  <p:cNvPr id="134" name="Arc 36"/>
                  <p:cNvSpPr>
                    <a:spLocks/>
                  </p:cNvSpPr>
                  <p:nvPr/>
                </p:nvSpPr>
                <p:spPr bwMode="auto">
                  <a:xfrm rot="8100000">
                    <a:off x="4588" y="1886"/>
                    <a:ext cx="37" cy="36"/>
                  </a:xfrm>
                  <a:custGeom>
                    <a:avLst/>
                    <a:gdLst>
                      <a:gd name="T0" fmla="*/ 0 w 22191"/>
                      <a:gd name="T1" fmla="*/ 0 h 21600"/>
                      <a:gd name="T2" fmla="*/ 0 w 22191"/>
                      <a:gd name="T3" fmla="*/ 0 h 21600"/>
                      <a:gd name="T4" fmla="*/ 0 w 22191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2191"/>
                      <a:gd name="T10" fmla="*/ 0 h 21600"/>
                      <a:gd name="T11" fmla="*/ 22191 w 22191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191" h="21600" fill="none" extrusionOk="0">
                        <a:moveTo>
                          <a:pt x="0" y="8"/>
                        </a:moveTo>
                        <a:cubicBezTo>
                          <a:pt x="199" y="2"/>
                          <a:pt x="399" y="-1"/>
                          <a:pt x="600" y="0"/>
                        </a:cubicBezTo>
                        <a:cubicBezTo>
                          <a:pt x="12289" y="0"/>
                          <a:pt x="21857" y="9298"/>
                          <a:pt x="22191" y="20982"/>
                        </a:cubicBezTo>
                      </a:path>
                      <a:path w="22191" h="21600" stroke="0" extrusionOk="0">
                        <a:moveTo>
                          <a:pt x="0" y="8"/>
                        </a:moveTo>
                        <a:cubicBezTo>
                          <a:pt x="199" y="2"/>
                          <a:pt x="399" y="-1"/>
                          <a:pt x="600" y="0"/>
                        </a:cubicBezTo>
                        <a:cubicBezTo>
                          <a:pt x="12289" y="0"/>
                          <a:pt x="21857" y="9298"/>
                          <a:pt x="22191" y="20982"/>
                        </a:cubicBezTo>
                        <a:lnTo>
                          <a:pt x="600" y="2160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135" name="Arc 37"/>
                  <p:cNvSpPr>
                    <a:spLocks/>
                  </p:cNvSpPr>
                  <p:nvPr/>
                </p:nvSpPr>
                <p:spPr bwMode="auto">
                  <a:xfrm rot="2700000">
                    <a:off x="4640" y="1885"/>
                    <a:ext cx="36" cy="36"/>
                  </a:xfrm>
                  <a:custGeom>
                    <a:avLst/>
                    <a:gdLst>
                      <a:gd name="T0" fmla="*/ 0 w 21592"/>
                      <a:gd name="T1" fmla="*/ 0 h 21592"/>
                      <a:gd name="T2" fmla="*/ 0 w 21592"/>
                      <a:gd name="T3" fmla="*/ 0 h 21592"/>
                      <a:gd name="T4" fmla="*/ 0 w 21592"/>
                      <a:gd name="T5" fmla="*/ 0 h 21592"/>
                      <a:gd name="T6" fmla="*/ 0 60000 65536"/>
                      <a:gd name="T7" fmla="*/ 0 60000 65536"/>
                      <a:gd name="T8" fmla="*/ 0 60000 65536"/>
                      <a:gd name="T9" fmla="*/ 0 w 21592"/>
                      <a:gd name="T10" fmla="*/ 0 h 21592"/>
                      <a:gd name="T11" fmla="*/ 21592 w 21592"/>
                      <a:gd name="T12" fmla="*/ 21592 h 215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92" h="21592" fill="none" extrusionOk="0">
                        <a:moveTo>
                          <a:pt x="0" y="20992"/>
                        </a:moveTo>
                        <a:cubicBezTo>
                          <a:pt x="318" y="9533"/>
                          <a:pt x="9533" y="318"/>
                          <a:pt x="20992" y="0"/>
                        </a:cubicBezTo>
                      </a:path>
                      <a:path w="21592" h="21592" stroke="0" extrusionOk="0">
                        <a:moveTo>
                          <a:pt x="0" y="20992"/>
                        </a:moveTo>
                        <a:cubicBezTo>
                          <a:pt x="318" y="9533"/>
                          <a:pt x="9533" y="318"/>
                          <a:pt x="20992" y="0"/>
                        </a:cubicBezTo>
                        <a:lnTo>
                          <a:pt x="21592" y="21592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9" name="Group 38"/>
                <p:cNvGrpSpPr>
                  <a:grpSpLocks/>
                </p:cNvGrpSpPr>
                <p:nvPr/>
              </p:nvGrpSpPr>
              <p:grpSpPr bwMode="auto">
                <a:xfrm>
                  <a:off x="4687" y="1885"/>
                  <a:ext cx="88" cy="37"/>
                  <a:chOff x="4687" y="1885"/>
                  <a:chExt cx="88" cy="37"/>
                </a:xfrm>
              </p:grpSpPr>
              <p:sp>
                <p:nvSpPr>
                  <p:cNvPr id="132" name="Arc 39"/>
                  <p:cNvSpPr>
                    <a:spLocks/>
                  </p:cNvSpPr>
                  <p:nvPr/>
                </p:nvSpPr>
                <p:spPr bwMode="auto">
                  <a:xfrm rot="8100000">
                    <a:off x="4687" y="1886"/>
                    <a:ext cx="37" cy="36"/>
                  </a:xfrm>
                  <a:custGeom>
                    <a:avLst/>
                    <a:gdLst>
                      <a:gd name="T0" fmla="*/ 0 w 22191"/>
                      <a:gd name="T1" fmla="*/ 0 h 21600"/>
                      <a:gd name="T2" fmla="*/ 0 w 22191"/>
                      <a:gd name="T3" fmla="*/ 0 h 21600"/>
                      <a:gd name="T4" fmla="*/ 0 w 22191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2191"/>
                      <a:gd name="T10" fmla="*/ 0 h 21600"/>
                      <a:gd name="T11" fmla="*/ 22191 w 22191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191" h="21600" fill="none" extrusionOk="0">
                        <a:moveTo>
                          <a:pt x="0" y="8"/>
                        </a:moveTo>
                        <a:cubicBezTo>
                          <a:pt x="199" y="2"/>
                          <a:pt x="399" y="-1"/>
                          <a:pt x="600" y="0"/>
                        </a:cubicBezTo>
                        <a:cubicBezTo>
                          <a:pt x="12289" y="0"/>
                          <a:pt x="21857" y="9298"/>
                          <a:pt x="22191" y="20982"/>
                        </a:cubicBezTo>
                      </a:path>
                      <a:path w="22191" h="21600" stroke="0" extrusionOk="0">
                        <a:moveTo>
                          <a:pt x="0" y="8"/>
                        </a:moveTo>
                        <a:cubicBezTo>
                          <a:pt x="199" y="2"/>
                          <a:pt x="399" y="-1"/>
                          <a:pt x="600" y="0"/>
                        </a:cubicBezTo>
                        <a:cubicBezTo>
                          <a:pt x="12289" y="0"/>
                          <a:pt x="21857" y="9298"/>
                          <a:pt x="22191" y="20982"/>
                        </a:cubicBezTo>
                        <a:lnTo>
                          <a:pt x="600" y="2160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133" name="Arc 40"/>
                  <p:cNvSpPr>
                    <a:spLocks/>
                  </p:cNvSpPr>
                  <p:nvPr/>
                </p:nvSpPr>
                <p:spPr bwMode="auto">
                  <a:xfrm rot="2700000">
                    <a:off x="4739" y="1885"/>
                    <a:ext cx="36" cy="36"/>
                  </a:xfrm>
                  <a:custGeom>
                    <a:avLst/>
                    <a:gdLst>
                      <a:gd name="T0" fmla="*/ 0 w 21592"/>
                      <a:gd name="T1" fmla="*/ 0 h 21592"/>
                      <a:gd name="T2" fmla="*/ 0 w 21592"/>
                      <a:gd name="T3" fmla="*/ 0 h 21592"/>
                      <a:gd name="T4" fmla="*/ 0 w 21592"/>
                      <a:gd name="T5" fmla="*/ 0 h 21592"/>
                      <a:gd name="T6" fmla="*/ 0 60000 65536"/>
                      <a:gd name="T7" fmla="*/ 0 60000 65536"/>
                      <a:gd name="T8" fmla="*/ 0 60000 65536"/>
                      <a:gd name="T9" fmla="*/ 0 w 21592"/>
                      <a:gd name="T10" fmla="*/ 0 h 21592"/>
                      <a:gd name="T11" fmla="*/ 21592 w 21592"/>
                      <a:gd name="T12" fmla="*/ 21592 h 215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92" h="21592" fill="none" extrusionOk="0">
                        <a:moveTo>
                          <a:pt x="0" y="20992"/>
                        </a:moveTo>
                        <a:cubicBezTo>
                          <a:pt x="318" y="9533"/>
                          <a:pt x="9533" y="318"/>
                          <a:pt x="20992" y="0"/>
                        </a:cubicBezTo>
                      </a:path>
                      <a:path w="21592" h="21592" stroke="0" extrusionOk="0">
                        <a:moveTo>
                          <a:pt x="0" y="20992"/>
                        </a:moveTo>
                        <a:cubicBezTo>
                          <a:pt x="318" y="9533"/>
                          <a:pt x="9533" y="318"/>
                          <a:pt x="20992" y="0"/>
                        </a:cubicBezTo>
                        <a:lnTo>
                          <a:pt x="21592" y="21592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10" name="Group 41"/>
                <p:cNvGrpSpPr>
                  <a:grpSpLocks/>
                </p:cNvGrpSpPr>
                <p:nvPr/>
              </p:nvGrpSpPr>
              <p:grpSpPr bwMode="auto">
                <a:xfrm>
                  <a:off x="4788" y="1883"/>
                  <a:ext cx="86" cy="38"/>
                  <a:chOff x="4788" y="1883"/>
                  <a:chExt cx="86" cy="38"/>
                </a:xfrm>
              </p:grpSpPr>
              <p:sp>
                <p:nvSpPr>
                  <p:cNvPr id="130" name="Arc 42"/>
                  <p:cNvSpPr>
                    <a:spLocks/>
                  </p:cNvSpPr>
                  <p:nvPr/>
                </p:nvSpPr>
                <p:spPr bwMode="auto">
                  <a:xfrm rot="8100000">
                    <a:off x="4788" y="1885"/>
                    <a:ext cx="36" cy="36"/>
                  </a:xfrm>
                  <a:custGeom>
                    <a:avLst/>
                    <a:gdLst>
                      <a:gd name="T0" fmla="*/ 0 w 22217"/>
                      <a:gd name="T1" fmla="*/ 0 h 21600"/>
                      <a:gd name="T2" fmla="*/ 0 w 22217"/>
                      <a:gd name="T3" fmla="*/ 0 h 21600"/>
                      <a:gd name="T4" fmla="*/ 0 w 2221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2217"/>
                      <a:gd name="T10" fmla="*/ 0 h 21600"/>
                      <a:gd name="T11" fmla="*/ 22217 w 2221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217" h="21600" fill="none" extrusionOk="0">
                        <a:moveTo>
                          <a:pt x="-1" y="8"/>
                        </a:moveTo>
                        <a:cubicBezTo>
                          <a:pt x="205" y="2"/>
                          <a:pt x="411" y="-1"/>
                          <a:pt x="617" y="0"/>
                        </a:cubicBezTo>
                        <a:cubicBezTo>
                          <a:pt x="12546" y="0"/>
                          <a:pt x="22217" y="9670"/>
                          <a:pt x="22217" y="21600"/>
                        </a:cubicBezTo>
                      </a:path>
                      <a:path w="22217" h="21600" stroke="0" extrusionOk="0">
                        <a:moveTo>
                          <a:pt x="-1" y="8"/>
                        </a:moveTo>
                        <a:cubicBezTo>
                          <a:pt x="205" y="2"/>
                          <a:pt x="411" y="-1"/>
                          <a:pt x="617" y="0"/>
                        </a:cubicBezTo>
                        <a:cubicBezTo>
                          <a:pt x="12546" y="0"/>
                          <a:pt x="22217" y="9670"/>
                          <a:pt x="22217" y="21600"/>
                        </a:cubicBezTo>
                        <a:lnTo>
                          <a:pt x="617" y="2160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131" name="Arc 43"/>
                  <p:cNvSpPr>
                    <a:spLocks/>
                  </p:cNvSpPr>
                  <p:nvPr/>
                </p:nvSpPr>
                <p:spPr bwMode="auto">
                  <a:xfrm rot="2700000">
                    <a:off x="4838" y="1883"/>
                    <a:ext cx="36" cy="36"/>
                  </a:xfrm>
                  <a:custGeom>
                    <a:avLst/>
                    <a:gdLst>
                      <a:gd name="T0" fmla="*/ 0 w 21592"/>
                      <a:gd name="T1" fmla="*/ 0 h 21592"/>
                      <a:gd name="T2" fmla="*/ 0 w 21592"/>
                      <a:gd name="T3" fmla="*/ 0 h 21592"/>
                      <a:gd name="T4" fmla="*/ 0 w 21592"/>
                      <a:gd name="T5" fmla="*/ 0 h 21592"/>
                      <a:gd name="T6" fmla="*/ 0 60000 65536"/>
                      <a:gd name="T7" fmla="*/ 0 60000 65536"/>
                      <a:gd name="T8" fmla="*/ 0 60000 65536"/>
                      <a:gd name="T9" fmla="*/ 0 w 21592"/>
                      <a:gd name="T10" fmla="*/ 0 h 21592"/>
                      <a:gd name="T11" fmla="*/ 21592 w 21592"/>
                      <a:gd name="T12" fmla="*/ 21592 h 215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92" h="21592" fill="none" extrusionOk="0">
                        <a:moveTo>
                          <a:pt x="0" y="20992"/>
                        </a:moveTo>
                        <a:cubicBezTo>
                          <a:pt x="318" y="9533"/>
                          <a:pt x="9533" y="318"/>
                          <a:pt x="20992" y="0"/>
                        </a:cubicBezTo>
                      </a:path>
                      <a:path w="21592" h="21592" stroke="0" extrusionOk="0">
                        <a:moveTo>
                          <a:pt x="0" y="20992"/>
                        </a:moveTo>
                        <a:cubicBezTo>
                          <a:pt x="318" y="9533"/>
                          <a:pt x="9533" y="318"/>
                          <a:pt x="20992" y="0"/>
                        </a:cubicBezTo>
                        <a:lnTo>
                          <a:pt x="21592" y="21592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</p:grpSp>
          </p:grpSp>
        </p:grpSp>
      </p:grpSp>
      <p:pic>
        <p:nvPicPr>
          <p:cNvPr id="55" name="Picture 54" descr="UNESCO-IHE logo_small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5" y="6284948"/>
            <a:ext cx="1584175" cy="438695"/>
          </a:xfrm>
          <a:prstGeom prst="rect">
            <a:avLst/>
          </a:prstGeom>
        </p:spPr>
      </p:pic>
      <p:pic>
        <p:nvPicPr>
          <p:cNvPr id="56" name="Picture 55" descr="cuja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165304"/>
            <a:ext cx="3600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EU-logo_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356" y="6237312"/>
            <a:ext cx="677268" cy="457858"/>
          </a:xfrm>
          <a:prstGeom prst="rect">
            <a:avLst/>
          </a:prstGeom>
        </p:spPr>
      </p:pic>
      <p:pic>
        <p:nvPicPr>
          <p:cNvPr id="58" name="Picture 57" descr="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19489" y="6302508"/>
            <a:ext cx="1128775" cy="366852"/>
          </a:xfrm>
          <a:prstGeom prst="rect">
            <a:avLst/>
          </a:prstGeom>
        </p:spPr>
      </p:pic>
      <p:pic>
        <p:nvPicPr>
          <p:cNvPr id="59" name="Picture 58"/>
          <p:cNvPicPr/>
          <p:nvPr/>
        </p:nvPicPr>
        <p:blipFill>
          <a:blip r:embed="rId7" cstate="print"/>
          <a:srcRect l="34185" t="8367" r="53618" b="82451"/>
          <a:stretch>
            <a:fillRect/>
          </a:stretch>
        </p:blipFill>
        <p:spPr bwMode="auto">
          <a:xfrm>
            <a:off x="7884368" y="6309320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Straight Connector 59"/>
          <p:cNvCxnSpPr/>
          <p:nvPr/>
        </p:nvCxnSpPr>
        <p:spPr>
          <a:xfrm>
            <a:off x="251520" y="6165304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5 Gráfico"/>
          <p:cNvGraphicFramePr/>
          <p:nvPr/>
        </p:nvGraphicFramePr>
        <p:xfrm>
          <a:off x="611560" y="0"/>
          <a:ext cx="7812360" cy="613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Rectangle 45"/>
          <p:cNvSpPr/>
          <p:nvPr/>
        </p:nvSpPr>
        <p:spPr>
          <a:xfrm>
            <a:off x="395536" y="609329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dirty="0" smtClean="0">
                <a:ea typeface="Calibri" pitchFamily="34" charset="0"/>
                <a:cs typeface="Arial" pitchFamily="34" charset="0"/>
              </a:rPr>
              <a:t> La </a:t>
            </a:r>
            <a:r>
              <a:rPr lang="fr-FR" dirty="0" err="1" smtClean="0">
                <a:ea typeface="Calibri" pitchFamily="34" charset="0"/>
                <a:cs typeface="Arial" pitchFamily="34" charset="0"/>
              </a:rPr>
              <a:t>formación</a:t>
            </a:r>
            <a:r>
              <a:rPr lang="fr-FR" dirty="0" smtClean="0">
                <a:ea typeface="Calibri" pitchFamily="34" charset="0"/>
                <a:cs typeface="Arial" pitchFamily="34" charset="0"/>
              </a:rPr>
              <a:t> y </a:t>
            </a:r>
            <a:r>
              <a:rPr lang="fr-FR" dirty="0" err="1" smtClean="0">
                <a:ea typeface="Calibri" pitchFamily="34" charset="0"/>
                <a:cs typeface="Arial" pitchFamily="34" charset="0"/>
              </a:rPr>
              <a:t>capacitación</a:t>
            </a:r>
            <a:r>
              <a:rPr lang="fr-FR" dirty="0" smtClean="0">
                <a:ea typeface="Calibri" pitchFamily="34" charset="0"/>
                <a:cs typeface="Arial" pitchFamily="34" charset="0"/>
              </a:rPr>
              <a:t> de </a:t>
            </a:r>
            <a:r>
              <a:rPr lang="fr-FR" dirty="0" err="1" smtClean="0">
                <a:ea typeface="Calibri" pitchFamily="34" charset="0"/>
                <a:cs typeface="Arial" pitchFamily="34" charset="0"/>
              </a:rPr>
              <a:t>profesionales</a:t>
            </a:r>
            <a:r>
              <a:rPr lang="fr-FR" dirty="0" smtClean="0">
                <a:ea typeface="Calibri" pitchFamily="34" charset="0"/>
                <a:cs typeface="Arial" pitchFamily="34" charset="0"/>
              </a:rPr>
              <a:t> en </a:t>
            </a:r>
            <a:r>
              <a:rPr lang="fr-FR" dirty="0" err="1" smtClean="0">
                <a:ea typeface="Calibri" pitchFamily="34" charset="0"/>
                <a:cs typeface="Arial" pitchFamily="34" charset="0"/>
              </a:rPr>
              <a:t>recursos</a:t>
            </a:r>
            <a:r>
              <a:rPr lang="fr-FR" dirty="0" smtClean="0">
                <a:ea typeface="Calibri" pitchFamily="34" charset="0"/>
                <a:cs typeface="Arial" pitchFamily="34" charset="0"/>
              </a:rPr>
              <a:t> es </a:t>
            </a:r>
            <a:r>
              <a:rPr lang="fr-FR" dirty="0" err="1" smtClean="0">
                <a:ea typeface="Calibri" pitchFamily="34" charset="0"/>
                <a:cs typeface="Arial" pitchFamily="34" charset="0"/>
              </a:rPr>
              <a:t>altamente</a:t>
            </a:r>
            <a:r>
              <a:rPr lang="fr-FR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fr-FR" dirty="0" err="1" smtClean="0">
                <a:ea typeface="Calibri" pitchFamily="34" charset="0"/>
                <a:cs typeface="Arial" pitchFamily="34" charset="0"/>
              </a:rPr>
              <a:t>necesaria</a:t>
            </a:r>
            <a:r>
              <a:rPr lang="fr-FR" dirty="0" smtClean="0">
                <a:ea typeface="Calibri" pitchFamily="34" charset="0"/>
                <a:cs typeface="Arial" pitchFamily="34" charset="0"/>
              </a:rPr>
              <a:t> para </a:t>
            </a:r>
            <a:r>
              <a:rPr lang="fr-FR" dirty="0" err="1" smtClean="0">
                <a:ea typeface="Calibri" pitchFamily="34" charset="0"/>
                <a:cs typeface="Arial" pitchFamily="34" charset="0"/>
              </a:rPr>
              <a:t>mantener</a:t>
            </a:r>
            <a:r>
              <a:rPr lang="fr-FR" dirty="0" smtClean="0">
                <a:ea typeface="Calibri" pitchFamily="34" charset="0"/>
                <a:cs typeface="Arial" pitchFamily="34" charset="0"/>
              </a:rPr>
              <a:t> la </a:t>
            </a:r>
            <a:r>
              <a:rPr lang="fr-FR" dirty="0" err="1" smtClean="0">
                <a:ea typeface="Calibri" pitchFamily="34" charset="0"/>
                <a:cs typeface="Arial" pitchFamily="34" charset="0"/>
              </a:rPr>
              <a:t>fortaleza</a:t>
            </a:r>
            <a:r>
              <a:rPr lang="fr-FR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fr-FR" dirty="0" err="1" smtClean="0">
                <a:ea typeface="Calibri" pitchFamily="34" charset="0"/>
                <a:cs typeface="Arial" pitchFamily="34" charset="0"/>
              </a:rPr>
              <a:t>del</a:t>
            </a:r>
            <a:r>
              <a:rPr lang="fr-FR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fr-FR" dirty="0" err="1" smtClean="0">
                <a:ea typeface="Calibri" pitchFamily="34" charset="0"/>
                <a:cs typeface="Arial" pitchFamily="34" charset="0"/>
              </a:rPr>
              <a:t>claustro</a:t>
            </a:r>
            <a:r>
              <a:rPr lang="fr-FR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fr-FR" dirty="0" err="1" smtClean="0">
                <a:ea typeface="Calibri" pitchFamily="34" charset="0"/>
                <a:cs typeface="Arial" pitchFamily="34" charset="0"/>
              </a:rPr>
              <a:t>académico</a:t>
            </a:r>
            <a:endParaRPr lang="fr-FR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9289" y="-76745"/>
            <a:ext cx="33968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Antecedentes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620688"/>
            <a:ext cx="8568952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Cuba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altamente</a:t>
            </a:r>
            <a:r>
              <a:rPr lang="en-US" sz="2800" dirty="0" smtClean="0"/>
              <a:t> vulnerable a los </a:t>
            </a:r>
            <a:r>
              <a:rPr lang="en-US" sz="2800" dirty="0" err="1" smtClean="0"/>
              <a:t>efectos</a:t>
            </a:r>
            <a:r>
              <a:rPr lang="en-US" sz="2800" dirty="0" smtClean="0"/>
              <a:t> </a:t>
            </a:r>
            <a:r>
              <a:rPr lang="en-US" sz="2800" dirty="0" err="1" smtClean="0"/>
              <a:t>causados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el </a:t>
            </a:r>
            <a:r>
              <a:rPr lang="en-US" sz="2800" dirty="0" err="1" smtClean="0"/>
              <a:t>cambio</a:t>
            </a:r>
            <a:r>
              <a:rPr lang="en-US" sz="2800" dirty="0" smtClean="0"/>
              <a:t> </a:t>
            </a:r>
            <a:r>
              <a:rPr lang="en-US" sz="2800" dirty="0" err="1" smtClean="0"/>
              <a:t>climático</a:t>
            </a:r>
            <a:r>
              <a:rPr lang="en-US" sz="2800" dirty="0" smtClean="0"/>
              <a:t>, los </a:t>
            </a:r>
            <a:r>
              <a:rPr lang="en-US" sz="2800" dirty="0" err="1" smtClean="0"/>
              <a:t>cuales</a:t>
            </a:r>
            <a:r>
              <a:rPr lang="en-US" sz="2800" dirty="0" smtClean="0"/>
              <a:t> </a:t>
            </a:r>
            <a:r>
              <a:rPr lang="en-US" sz="2800" dirty="0" err="1" smtClean="0"/>
              <a:t>afectan</a:t>
            </a:r>
            <a:r>
              <a:rPr lang="en-US" sz="2800" dirty="0" smtClean="0"/>
              <a:t> la </a:t>
            </a:r>
            <a:r>
              <a:rPr lang="en-US" sz="2800" dirty="0" err="1" smtClean="0"/>
              <a:t>calidad</a:t>
            </a:r>
            <a:r>
              <a:rPr lang="en-US" sz="2800" dirty="0" smtClean="0"/>
              <a:t> y </a:t>
            </a:r>
            <a:r>
              <a:rPr lang="en-US" sz="2800" dirty="0" err="1" smtClean="0"/>
              <a:t>disponibilidad</a:t>
            </a:r>
            <a:r>
              <a:rPr lang="en-US" sz="2800" dirty="0" smtClean="0"/>
              <a:t> del </a:t>
            </a:r>
            <a:r>
              <a:rPr lang="en-US" sz="2800" dirty="0" err="1" smtClean="0"/>
              <a:t>agua</a:t>
            </a:r>
            <a:r>
              <a:rPr lang="en-US" sz="2800" dirty="0" smtClean="0"/>
              <a:t> en Cuba: 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i="1" dirty="0" smtClean="0"/>
              <a:t> </a:t>
            </a:r>
            <a:r>
              <a:rPr lang="en-US" sz="2800" b="1" i="1" dirty="0" smtClean="0"/>
              <a:t>1120 m</a:t>
            </a:r>
            <a:r>
              <a:rPr lang="en-US" sz="2800" b="1" i="1" baseline="30000" dirty="0" smtClean="0"/>
              <a:t>3</a:t>
            </a:r>
            <a:r>
              <a:rPr lang="en-US" sz="2800" b="1" i="1" dirty="0" smtClean="0"/>
              <a:t>/</a:t>
            </a:r>
            <a:r>
              <a:rPr lang="en-US" sz="2800" b="1" i="1" dirty="0" err="1" smtClean="0"/>
              <a:t>hab.año</a:t>
            </a:r>
            <a:r>
              <a:rPr lang="en-US" sz="2800" dirty="0" smtClean="0"/>
              <a:t> </a:t>
            </a:r>
            <a:r>
              <a:rPr lang="en-US" sz="2800" dirty="0" err="1" smtClean="0"/>
              <a:t>disponibles</a:t>
            </a:r>
            <a:r>
              <a:rPr lang="en-US" sz="2800" dirty="0" smtClean="0"/>
              <a:t> en Cuba </a:t>
            </a:r>
            <a:r>
              <a:rPr lang="en-US" sz="2800" i="1" dirty="0" smtClean="0"/>
              <a:t>versus</a:t>
            </a:r>
            <a:r>
              <a:rPr lang="en-US" sz="2800" dirty="0" smtClean="0"/>
              <a:t>                        </a:t>
            </a:r>
            <a:r>
              <a:rPr lang="en-US" sz="2800" b="1" i="1" dirty="0" smtClean="0"/>
              <a:t>1500 m</a:t>
            </a:r>
            <a:r>
              <a:rPr lang="en-US" sz="2800" b="1" i="1" baseline="30000" dirty="0" smtClean="0"/>
              <a:t>3</a:t>
            </a:r>
            <a:r>
              <a:rPr lang="en-US" sz="2800" b="1" i="1" dirty="0" smtClean="0"/>
              <a:t>/</a:t>
            </a:r>
            <a:r>
              <a:rPr lang="en-US" sz="2800" b="1" i="1" dirty="0" err="1" smtClean="0"/>
              <a:t>hab.año</a:t>
            </a:r>
            <a:r>
              <a:rPr lang="en-US" sz="2800" dirty="0" smtClean="0"/>
              <a:t> (</a:t>
            </a:r>
            <a:r>
              <a:rPr lang="en-US" sz="2800" dirty="0" err="1" smtClean="0"/>
              <a:t>recomendados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la ONU).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La </a:t>
            </a:r>
            <a:r>
              <a:rPr lang="en-US" sz="2800" dirty="0" err="1" smtClean="0"/>
              <a:t>escasez</a:t>
            </a:r>
            <a:r>
              <a:rPr lang="en-US" sz="2800" dirty="0" smtClean="0"/>
              <a:t> de </a:t>
            </a:r>
            <a:r>
              <a:rPr lang="en-US" sz="2800" dirty="0" err="1" smtClean="0"/>
              <a:t>agua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causada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: 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Sequía</a:t>
            </a:r>
            <a:r>
              <a:rPr lang="en-US" sz="2800" dirty="0" smtClean="0"/>
              <a:t> y </a:t>
            </a:r>
            <a:r>
              <a:rPr lang="en-US" sz="2800" dirty="0" err="1" smtClean="0"/>
              <a:t>disponibilidad</a:t>
            </a:r>
            <a:r>
              <a:rPr lang="en-US" sz="2800" dirty="0" smtClean="0"/>
              <a:t> </a:t>
            </a:r>
            <a:r>
              <a:rPr lang="en-US" sz="2800" dirty="0" err="1" smtClean="0"/>
              <a:t>desigual</a:t>
            </a:r>
            <a:r>
              <a:rPr lang="en-US" sz="2800" dirty="0" smtClean="0"/>
              <a:t> del </a:t>
            </a:r>
            <a:r>
              <a:rPr lang="en-US" sz="2800" dirty="0" err="1" smtClean="0"/>
              <a:t>agua</a:t>
            </a:r>
            <a:endParaRPr lang="en-US" sz="2800" dirty="0" smtClean="0"/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Falta</a:t>
            </a:r>
            <a:r>
              <a:rPr lang="en-US" sz="2800" dirty="0" smtClean="0"/>
              <a:t> de </a:t>
            </a:r>
            <a:r>
              <a:rPr lang="en-US" sz="2800" dirty="0" err="1" smtClean="0"/>
              <a:t>fuentes</a:t>
            </a:r>
            <a:r>
              <a:rPr lang="en-US" sz="2800" dirty="0" smtClean="0"/>
              <a:t> </a:t>
            </a:r>
            <a:r>
              <a:rPr lang="en-US" sz="2800" dirty="0" err="1" smtClean="0"/>
              <a:t>alternativas</a:t>
            </a:r>
            <a:endParaRPr lang="en-US" sz="1000" dirty="0" smtClean="0"/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Obsolescencia</a:t>
            </a:r>
            <a:r>
              <a:rPr lang="en-US" sz="2800" dirty="0" smtClean="0"/>
              <a:t> e </a:t>
            </a:r>
            <a:r>
              <a:rPr lang="en-US" sz="2800" dirty="0" err="1" smtClean="0"/>
              <a:t>ineficiencia</a:t>
            </a:r>
            <a:r>
              <a:rPr lang="en-US" sz="2800" dirty="0" smtClean="0"/>
              <a:t> de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redes</a:t>
            </a:r>
            <a:r>
              <a:rPr lang="en-US" sz="2800" dirty="0" smtClean="0"/>
              <a:t> de </a:t>
            </a:r>
            <a:r>
              <a:rPr lang="en-US" sz="2800" dirty="0" err="1" smtClean="0"/>
              <a:t>distribución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agua</a:t>
            </a:r>
            <a:r>
              <a:rPr lang="en-US" sz="2800" dirty="0" smtClean="0"/>
              <a:t> potable (</a:t>
            </a:r>
            <a:r>
              <a:rPr lang="en-US" sz="2800" dirty="0" err="1" smtClean="0"/>
              <a:t>hasta</a:t>
            </a:r>
            <a:r>
              <a:rPr lang="en-US" sz="2800" dirty="0" smtClean="0"/>
              <a:t> 60% </a:t>
            </a:r>
            <a:r>
              <a:rPr lang="en-US" sz="2800" dirty="0" err="1" smtClean="0"/>
              <a:t>pérdidas</a:t>
            </a:r>
            <a:r>
              <a:rPr lang="nl-NL" sz="2800" dirty="0" smtClean="0"/>
              <a:t>)</a:t>
            </a:r>
            <a:endParaRPr lang="en-US" sz="2800" dirty="0" smtClean="0"/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Falta</a:t>
            </a:r>
            <a:r>
              <a:rPr lang="en-US" sz="2800" dirty="0" smtClean="0"/>
              <a:t> de </a:t>
            </a:r>
            <a:r>
              <a:rPr lang="en-US" sz="2800" dirty="0" err="1" smtClean="0"/>
              <a:t>tratamiento</a:t>
            </a:r>
            <a:r>
              <a:rPr lang="en-US" sz="2800" dirty="0" smtClean="0"/>
              <a:t> (y </a:t>
            </a:r>
            <a:r>
              <a:rPr lang="en-US" sz="2800" dirty="0" err="1" smtClean="0"/>
              <a:t>reuso</a:t>
            </a:r>
            <a:r>
              <a:rPr lang="en-US" sz="2800" dirty="0" smtClean="0"/>
              <a:t>) de </a:t>
            </a:r>
            <a:r>
              <a:rPr lang="en-US" sz="2800" dirty="0" err="1" smtClean="0"/>
              <a:t>aguas</a:t>
            </a:r>
            <a:r>
              <a:rPr lang="en-US" sz="2800" dirty="0" smtClean="0"/>
              <a:t> </a:t>
            </a:r>
            <a:r>
              <a:rPr lang="en-US" sz="2800" dirty="0" err="1" smtClean="0"/>
              <a:t>residuales</a:t>
            </a:r>
            <a:endParaRPr lang="en-US" sz="2800" dirty="0" smtClean="0"/>
          </a:p>
        </p:txBody>
      </p:sp>
      <p:pic>
        <p:nvPicPr>
          <p:cNvPr id="23" name="Picture 22" descr="UNESCO-IHE logo_small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5" y="6284948"/>
            <a:ext cx="1584175" cy="438695"/>
          </a:xfrm>
          <a:prstGeom prst="rect">
            <a:avLst/>
          </a:prstGeom>
        </p:spPr>
      </p:pic>
      <p:pic>
        <p:nvPicPr>
          <p:cNvPr id="24" name="Picture 23" descr="cuja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165304"/>
            <a:ext cx="3600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EU-logo_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356" y="6237312"/>
            <a:ext cx="677268" cy="457858"/>
          </a:xfrm>
          <a:prstGeom prst="rect">
            <a:avLst/>
          </a:prstGeom>
        </p:spPr>
      </p:pic>
      <p:pic>
        <p:nvPicPr>
          <p:cNvPr id="26" name="Picture 25" descr="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9489" y="6302508"/>
            <a:ext cx="1128775" cy="366852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6" cstate="print"/>
          <a:srcRect l="34185" t="8367" r="53618" b="82451"/>
          <a:stretch>
            <a:fillRect/>
          </a:stretch>
        </p:blipFill>
        <p:spPr bwMode="auto">
          <a:xfrm>
            <a:off x="7884368" y="6309320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251520" y="6165304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4624"/>
            <a:ext cx="809409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los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Recursos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Hídricos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Aprovechables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los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Recursos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Hidráulicos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Disponibles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provincias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66280"/>
              </p:ext>
            </p:extLst>
          </p:nvPr>
        </p:nvGraphicFramePr>
        <p:xfrm>
          <a:off x="323528" y="1124744"/>
          <a:ext cx="8496945" cy="5576443"/>
        </p:xfrm>
        <a:graphic>
          <a:graphicData uri="http://schemas.openxmlformats.org/drawingml/2006/table">
            <a:tbl>
              <a:tblPr firstRow="1" firstCol="1" bandRow="1"/>
              <a:tblGrid>
                <a:gridCol w="2832315"/>
                <a:gridCol w="2265852"/>
                <a:gridCol w="2454673"/>
                <a:gridCol w="9441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PROVINCIA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Recursos Hídricos </a:t>
                      </a:r>
                      <a:r>
                        <a:rPr lang="es-ES_tradnl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Aprovechables</a:t>
                      </a:r>
                      <a:r>
                        <a:rPr lang="en-GB" sz="1800" b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s-ES_tradnl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(Hm</a:t>
                      </a:r>
                      <a:r>
                        <a:rPr lang="es-ES_tradnl" sz="1800" b="1" baseline="30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s-ES_tradnl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Recursos Hidráulicos </a:t>
                      </a:r>
                      <a:r>
                        <a:rPr lang="es-ES_tradnl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Disponibles</a:t>
                      </a:r>
                      <a:r>
                        <a:rPr lang="es-ES_tradnl" sz="18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     </a:t>
                      </a:r>
                      <a:r>
                        <a:rPr lang="es-ES_tradnl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(Hm</a:t>
                      </a:r>
                      <a:r>
                        <a:rPr lang="es-ES_tradnl" sz="1800" b="1" baseline="30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s-ES_tradnl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Pinar del Río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2437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1531</a:t>
                      </a:r>
                      <a:r>
                        <a:rPr lang="en-GB" sz="18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Habana, </a:t>
                      </a:r>
                      <a:r>
                        <a:rPr lang="es-ES_tradnl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Mayabeque</a:t>
                      </a:r>
                      <a:r>
                        <a:rPr lang="es-ES_tradn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y Artemisa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2533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1828</a:t>
                      </a:r>
                      <a:r>
                        <a:rPr lang="es-ES_tradnl" sz="18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Matanzas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1395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Villa Clara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1501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Cienfuegos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Sancti Spiritus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2087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1266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Ciego de Ávila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1134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Camagüey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1863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1466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Las Tunas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Holguín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1686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Granma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1928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1510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Santiago. de Cuba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Guantánamo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3261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Isla de la Juventud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</a:tabLst>
                      </a:pPr>
                      <a:r>
                        <a:rPr lang="es-ES_tradnl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23888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13728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7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ED92-6F41-47AB-B19E-5C82A2D65B3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44624"/>
            <a:ext cx="9144000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Suministro</a:t>
            </a:r>
            <a:r>
              <a:rPr lang="en-GB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agua</a:t>
            </a:r>
            <a:r>
              <a:rPr lang="en-GB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potable: </a:t>
            </a:r>
            <a:r>
              <a:rPr lang="nl-NL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71 Plantas </a:t>
            </a:r>
            <a:r>
              <a:rPr lang="nl-NL" sz="2400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Potabilizadoras</a:t>
            </a:r>
            <a:r>
              <a:rPr lang="nl-NL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con</a:t>
            </a:r>
            <a:r>
              <a:rPr lang="nl-NL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2 299 </a:t>
            </a:r>
            <a:r>
              <a:rPr lang="nl-NL" sz="2400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Instalaciones</a:t>
            </a:r>
            <a:r>
              <a:rPr lang="nl-NL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nl-NL" sz="2400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Cloración</a:t>
            </a:r>
            <a:r>
              <a:rPr lang="nl-NL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GB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965205"/>
              </p:ext>
            </p:extLst>
          </p:nvPr>
        </p:nvGraphicFramePr>
        <p:xfrm>
          <a:off x="144016" y="1032273"/>
          <a:ext cx="8892480" cy="5622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0080"/>
                <a:gridCol w="1431840"/>
                <a:gridCol w="1318092"/>
                <a:gridCol w="1559412"/>
                <a:gridCol w="1559412"/>
                <a:gridCol w="913644"/>
              </a:tblGrid>
              <a:tr h="5157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effectLst/>
                        </a:rPr>
                        <a:t>Provincia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effectLst/>
                        </a:rPr>
                        <a:t>Población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Total </a:t>
                      </a:r>
                      <a:r>
                        <a:rPr lang="en-GB" sz="1600" dirty="0" err="1">
                          <a:effectLst/>
                        </a:rPr>
                        <a:t>Servida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effectLst/>
                        </a:rPr>
                        <a:t>Conexión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Domiciliaria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effectLst/>
                        </a:rPr>
                        <a:t>Fácil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Acceso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effectLst/>
                        </a:rPr>
                        <a:t>Servicio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Público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8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%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%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1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r>
                        <a:rPr lang="en-GB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Nacional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11. 161. 025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93.4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73.1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4.4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  <a:tr h="246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Pinar del Río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585.451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62.81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32.63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4.56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Artemisa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487.339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95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81.04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10.59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3.35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La Habana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2. 154. 454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99.04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0.96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Mayabeque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371. 203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89.29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8.69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2.02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Matanzas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697.314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86.29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12.67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1.04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Villa Clara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783. 7 08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62.74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33.75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3.62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Cienfuegos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400.769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83.4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77.69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0.94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4.79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S. Spíritus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462.178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98.8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65.93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22.90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9.97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Ciego de Ávila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423.393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99.6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63.52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30.67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6.37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Camagüey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766.316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100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60.69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36.71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2.61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Las Tunas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525.645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51.61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35.76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12.63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Holguín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1.027.683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76.7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68.32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12.15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6.28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Granma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831.104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69.8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55.01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7.44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7.34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0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Stgo de Cuba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1. 053.837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86.4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73.19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8.01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5.23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Guantánamo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506.369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100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70.01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26.35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3.64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1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Isla de la Juventud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84.263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100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96.58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1.16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2.28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6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ED92-6F41-47AB-B19E-5C82A2D65B3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http://www.hidro.cu/images/stories/ma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632848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83568" y="836712"/>
            <a:ext cx="396044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Mayoría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regiones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llanas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onduladas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1400 - 1600 mm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88640"/>
            <a:ext cx="809409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Niveles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precipitación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anual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históricos</a:t>
            </a:r>
            <a:endParaRPr lang="en-GB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12360" y="2492896"/>
            <a:ext cx="0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588224" y="2492896"/>
            <a:ext cx="1224136" cy="17281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8144" y="1733907"/>
            <a:ext cx="3059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dirty="0" err="1" smtClean="0"/>
              <a:t>Zonas</a:t>
            </a:r>
            <a:r>
              <a:rPr lang="nl-NL" sz="2400" dirty="0" smtClean="0"/>
              <a:t> </a:t>
            </a:r>
            <a:r>
              <a:rPr lang="nl-NL" sz="2400" dirty="0" err="1" smtClean="0"/>
              <a:t>con</a:t>
            </a:r>
            <a:r>
              <a:rPr lang="nl-NL" sz="2400" dirty="0" smtClean="0"/>
              <a:t> </a:t>
            </a:r>
            <a:r>
              <a:rPr lang="nl-NL" sz="2400" dirty="0" err="1" smtClean="0"/>
              <a:t>más</a:t>
            </a:r>
            <a:r>
              <a:rPr lang="nl-NL" sz="2400" dirty="0" smtClean="0"/>
              <a:t> de 2600 mm</a:t>
            </a:r>
            <a:endParaRPr lang="nl-NL" sz="2400" dirty="0"/>
          </a:p>
        </p:txBody>
      </p:sp>
      <p:sp>
        <p:nvSpPr>
          <p:cNvPr id="9" name="Rectangle 8"/>
          <p:cNvSpPr/>
          <p:nvPr/>
        </p:nvSpPr>
        <p:spPr>
          <a:xfrm>
            <a:off x="683568" y="4590349"/>
            <a:ext cx="7931224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  <a:tabLst>
                <a:tab pos="215900" algn="l"/>
              </a:tabLst>
            </a:pP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61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derivadoras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805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micropresas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lnSpc>
                <a:spcPct val="107000"/>
              </a:lnSpc>
              <a:spcAft>
                <a:spcPts val="800"/>
              </a:spcAft>
              <a:tabLst>
                <a:tab pos="215900" algn="l"/>
              </a:tabLst>
            </a:pPr>
            <a:r>
              <a:rPr lang="en-GB" sz="2400" dirty="0"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en-GB" sz="24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788.4 km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canales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magistrales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lnSpc>
                <a:spcPct val="107000"/>
              </a:lnSpc>
              <a:spcAft>
                <a:spcPts val="800"/>
              </a:spcAft>
              <a:buFont typeface="Symbol"/>
              <a:buChar char="·"/>
              <a:tabLst>
                <a:tab pos="215900" algn="l"/>
              </a:tabLst>
            </a:pP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grandes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estaciones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bombeo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trasvase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lnSpc>
                <a:spcPct val="107000"/>
              </a:lnSpc>
              <a:spcAft>
                <a:spcPts val="800"/>
              </a:spcAft>
              <a:buFont typeface="Symbol"/>
              <a:buChar char="·"/>
              <a:tabLst>
                <a:tab pos="215900" algn="l"/>
              </a:tabLst>
            </a:pP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2538 </a:t>
            </a:r>
            <a:r>
              <a:rPr lang="en-GB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estaciones</a:t>
            </a: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bombeo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acueducto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188640"/>
            <a:ext cx="8496944" cy="531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 embargo...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sequía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disminuido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disponibilidad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los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niveles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históricos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bajos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GB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ha </a:t>
            </a:r>
            <a:r>
              <a:rPr lang="en-GB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afectado</a:t>
            </a:r>
            <a:r>
              <a:rPr lang="en-GB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GB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60% de la </a:t>
            </a:r>
            <a:r>
              <a:rPr lang="en-GB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población</a:t>
            </a:r>
            <a:r>
              <a:rPr lang="en-GB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suministro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intermitente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debido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implementarse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aliviar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b="9281"/>
          <a:stretch>
            <a:fillRect/>
          </a:stretch>
        </p:blipFill>
        <p:spPr bwMode="auto">
          <a:xfrm>
            <a:off x="0" y="0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b="48341"/>
          <a:stretch>
            <a:fillRect/>
          </a:stretch>
        </p:blipFill>
        <p:spPr bwMode="auto">
          <a:xfrm>
            <a:off x="0" y="260648"/>
            <a:ext cx="9144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b="8500"/>
          <a:stretch>
            <a:fillRect/>
          </a:stretch>
        </p:blipFill>
        <p:spPr bwMode="auto">
          <a:xfrm>
            <a:off x="0" y="504056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 b="8021"/>
          <a:stretch>
            <a:fillRect/>
          </a:stretch>
        </p:blipFill>
        <p:spPr bwMode="auto">
          <a:xfrm>
            <a:off x="0" y="764704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54EC9D37-B116-4916-8B60-64871624A099_w640_r1_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692696"/>
            <a:ext cx="5364088" cy="3017300"/>
          </a:xfrm>
          <a:prstGeom prst="rect">
            <a:avLst/>
          </a:prstGeom>
        </p:spPr>
      </p:pic>
      <p:pic>
        <p:nvPicPr>
          <p:cNvPr id="13" name="Picture 12" descr="1c400c776f9ce996e5f7be1cf196867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2348880"/>
            <a:ext cx="53340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6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ED92-6F41-47AB-B19E-5C82A2D65B3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459638"/>
              </p:ext>
            </p:extLst>
          </p:nvPr>
        </p:nvGraphicFramePr>
        <p:xfrm>
          <a:off x="395536" y="931261"/>
          <a:ext cx="8517631" cy="5961295"/>
        </p:xfrm>
        <a:graphic>
          <a:graphicData uri="http://schemas.openxmlformats.org/drawingml/2006/table">
            <a:tbl>
              <a:tblPr/>
              <a:tblGrid>
                <a:gridCol w="2241483"/>
                <a:gridCol w="3323821"/>
                <a:gridCol w="2952327"/>
              </a:tblGrid>
              <a:tr h="42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baseline="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Población </a:t>
                      </a:r>
                      <a:endParaRPr lang="es-ES" sz="2400" b="1" baseline="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baseline="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Nombre</a:t>
                      </a:r>
                      <a:endParaRPr lang="es-ES" sz="2400" b="1" baseline="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baseline="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Censo 2010</a:t>
                      </a:r>
                      <a:endParaRPr lang="es-ES" sz="2400" b="1" baseline="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rgbClr val="00B0F0"/>
                          </a:solidFill>
                          <a:latin typeface="+mj-lt"/>
                          <a:ea typeface="Calibri"/>
                          <a:cs typeface="Times New Roman"/>
                        </a:rPr>
                        <a:t>La Habana</a:t>
                      </a:r>
                      <a:endParaRPr lang="es-ES" sz="2400" b="1" u="none" baseline="0" dirty="0">
                        <a:solidFill>
                          <a:srgbClr val="00B0F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2 135 498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rgbClr val="00B0F0"/>
                          </a:solidFill>
                          <a:latin typeface="+mj-lt"/>
                          <a:ea typeface="Calibri"/>
                          <a:cs typeface="Times New Roman"/>
                        </a:rPr>
                        <a:t>Santiago de Cuba</a:t>
                      </a:r>
                      <a:endParaRPr lang="es-ES" sz="2400" b="1" u="none" baseline="0" dirty="0">
                        <a:solidFill>
                          <a:srgbClr val="00B0F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425 851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Camagüey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305,845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Holguín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277,050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rgbClr val="00B0F0"/>
                          </a:solidFill>
                          <a:latin typeface="+mj-lt"/>
                          <a:ea typeface="Calibri"/>
                          <a:cs typeface="Times New Roman"/>
                        </a:rPr>
                        <a:t>Guantánamo</a:t>
                      </a:r>
                      <a:endParaRPr lang="es-ES" sz="2400" b="1" u="none" baseline="0" dirty="0">
                        <a:solidFill>
                          <a:srgbClr val="00B0F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207 857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Santa Clara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205,812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Las Tunas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153,982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Bayamo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147,563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rgbClr val="00B0F0"/>
                          </a:solidFill>
                          <a:latin typeface="+mj-lt"/>
                          <a:ea typeface="Calibri"/>
                          <a:cs typeface="Times New Roman"/>
                        </a:rPr>
                        <a:t>Cienfuegos</a:t>
                      </a:r>
                      <a:endParaRPr lang="es-ES" sz="2400" b="1" u="none" baseline="0" dirty="0">
                        <a:solidFill>
                          <a:srgbClr val="00B0F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144 207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Pinar del Río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137,523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11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rgbClr val="00B0F0"/>
                          </a:solidFill>
                          <a:latin typeface="+mj-lt"/>
                          <a:ea typeface="Calibri"/>
                          <a:cs typeface="Times New Roman"/>
                        </a:rPr>
                        <a:t>Matanzas</a:t>
                      </a:r>
                      <a:endParaRPr lang="es-ES" sz="2400" b="1" u="none" baseline="0" dirty="0">
                        <a:solidFill>
                          <a:srgbClr val="00B0F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132 665</a:t>
                      </a: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20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Población en zonas costeras</a:t>
                      </a:r>
                      <a:endParaRPr lang="es-ES" sz="2400" b="1" u="none" baseline="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b="1" u="none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none" baseline="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3 046 078</a:t>
                      </a:r>
                      <a:endParaRPr lang="es-ES" sz="2400" b="1" u="none" baseline="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512" y="4462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Un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tercio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de la </a:t>
            </a: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población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nl-NL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Cuban</a:t>
            </a:r>
            <a:r>
              <a:rPr lang="nl-NL" sz="2400" dirty="0" err="1" smtClean="0">
                <a:latin typeface="Arial" pitchFamily="34" charset="0"/>
                <a:ea typeface="Times New Roman" pitchFamily="18" charset="0"/>
              </a:rPr>
              <a:t>a</a:t>
            </a:r>
            <a:r>
              <a:rPr lang="nl-NL" sz="2400" dirty="0" smtClean="0">
                <a:latin typeface="Arial" pitchFamily="34" charset="0"/>
                <a:ea typeface="Times New Roman" pitchFamily="18" charset="0"/>
              </a:rPr>
              <a:t> y </a:t>
            </a:r>
            <a:r>
              <a:rPr lang="nl-NL" sz="2400" dirty="0" err="1" smtClean="0">
                <a:latin typeface="Arial" pitchFamily="34" charset="0"/>
                <a:ea typeface="Times New Roman" pitchFamily="18" charset="0"/>
              </a:rPr>
              <a:t>casi</a:t>
            </a:r>
            <a:r>
              <a:rPr lang="nl-NL" sz="2400" dirty="0" smtClean="0">
                <a:latin typeface="Arial" pitchFamily="34" charset="0"/>
                <a:ea typeface="Times New Roman" pitchFamily="18" charset="0"/>
              </a:rPr>
              <a:t> el </a:t>
            </a:r>
            <a:r>
              <a:rPr lang="nl-NL" sz="2400" dirty="0" err="1" smtClean="0">
                <a:latin typeface="Arial" pitchFamily="34" charset="0"/>
                <a:ea typeface="Times New Roman" pitchFamily="18" charset="0"/>
              </a:rPr>
              <a:t>total</a:t>
            </a:r>
            <a:r>
              <a:rPr lang="nl-NL" sz="2400" dirty="0" smtClean="0">
                <a:latin typeface="Arial" pitchFamily="34" charset="0"/>
                <a:ea typeface="Times New Roman" pitchFamily="18" charset="0"/>
              </a:rPr>
              <a:t> de las </a:t>
            </a:r>
            <a:r>
              <a:rPr lang="nl-NL" sz="2400" dirty="0" err="1" smtClean="0">
                <a:latin typeface="Arial" pitchFamily="34" charset="0"/>
                <a:ea typeface="Times New Roman" pitchFamily="18" charset="0"/>
              </a:rPr>
              <a:t>actividades</a:t>
            </a:r>
            <a:r>
              <a:rPr lang="nl-NL" sz="2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nl-NL" sz="2400" dirty="0" err="1" smtClean="0">
                <a:latin typeface="Arial" pitchFamily="34" charset="0"/>
                <a:ea typeface="Times New Roman" pitchFamily="18" charset="0"/>
              </a:rPr>
              <a:t>turísticas</a:t>
            </a:r>
            <a:r>
              <a:rPr lang="nl-NL" sz="2400" dirty="0" smtClean="0">
                <a:latin typeface="Arial" pitchFamily="34" charset="0"/>
                <a:ea typeface="Times New Roman" pitchFamily="18" charset="0"/>
              </a:rPr>
              <a:t> (1 </a:t>
            </a:r>
            <a:r>
              <a:rPr lang="nl-NL" sz="2400" dirty="0" err="1" smtClean="0">
                <a:latin typeface="Arial" pitchFamily="34" charset="0"/>
                <a:ea typeface="Times New Roman" pitchFamily="18" charset="0"/>
              </a:rPr>
              <a:t>millón</a:t>
            </a:r>
            <a:r>
              <a:rPr lang="nl-NL" sz="2400" dirty="0" smtClean="0">
                <a:latin typeface="Arial" pitchFamily="34" charset="0"/>
                <a:ea typeface="Times New Roman" pitchFamily="18" charset="0"/>
              </a:rPr>
              <a:t>/</a:t>
            </a:r>
            <a:r>
              <a:rPr lang="nl-NL" sz="2400" dirty="0" err="1" smtClean="0">
                <a:latin typeface="Arial" pitchFamily="34" charset="0"/>
                <a:ea typeface="Times New Roman" pitchFamily="18" charset="0"/>
              </a:rPr>
              <a:t>año</a:t>
            </a:r>
            <a:r>
              <a:rPr lang="nl-NL" sz="2400" dirty="0" smtClean="0">
                <a:latin typeface="Arial" pitchFamily="34" charset="0"/>
                <a:ea typeface="Times New Roman" pitchFamily="18" charset="0"/>
              </a:rPr>
              <a:t>) </a:t>
            </a:r>
            <a:r>
              <a:rPr lang="nl-NL" sz="2400" dirty="0" err="1" smtClean="0">
                <a:latin typeface="Arial" pitchFamily="34" charset="0"/>
                <a:ea typeface="Times New Roman" pitchFamily="18" charset="0"/>
              </a:rPr>
              <a:t>dependen</a:t>
            </a:r>
            <a:r>
              <a:rPr lang="nl-NL" sz="2400" dirty="0" smtClean="0">
                <a:latin typeface="Arial" pitchFamily="34" charset="0"/>
                <a:ea typeface="Times New Roman" pitchFamily="18" charset="0"/>
              </a:rPr>
              <a:t> de las </a:t>
            </a:r>
            <a:r>
              <a:rPr lang="nl-NL" sz="2400" dirty="0" err="1" smtClean="0">
                <a:latin typeface="Arial" pitchFamily="34" charset="0"/>
                <a:ea typeface="Times New Roman" pitchFamily="18" charset="0"/>
              </a:rPr>
              <a:t>zonas</a:t>
            </a:r>
            <a:r>
              <a:rPr lang="nl-NL" sz="2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nl-NL" sz="2400" dirty="0" err="1" smtClean="0">
                <a:latin typeface="Arial" pitchFamily="34" charset="0"/>
                <a:ea typeface="Times New Roman" pitchFamily="18" charset="0"/>
              </a:rPr>
              <a:t>costeras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1463</Words>
  <Application>Microsoft Office PowerPoint</Application>
  <PresentationFormat>Presentación en pantalla (4:3)</PresentationFormat>
  <Paragraphs>384</Paragraphs>
  <Slides>22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“MAS AGUA PARA TODOS” Modelo de Planificación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 general del proyecto</vt:lpstr>
      <vt:lpstr>Objetivos específicos</vt:lpstr>
      <vt:lpstr>Resultados previstos del proyecto</vt:lpstr>
      <vt:lpstr>Resultados previstos del proyecto</vt:lpstr>
      <vt:lpstr>Resultados previstos del proyecto</vt:lpstr>
      <vt:lpstr>Temáticas definidas para el trabajo con estudiantes</vt:lpstr>
      <vt:lpstr>Ejemplos de otras temáticas</vt:lpstr>
      <vt:lpstr>Sistema de tratamiento de aguas residuales salinas SANI</vt:lpstr>
      <vt:lpstr>Beneficios del sistema SANI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“MAS AGUA PARA TODOS” Modelo de Planificación </dc:title>
  <dc:creator>Ameneiros</dc:creator>
  <cp:lastModifiedBy>Ameneiros</cp:lastModifiedBy>
  <cp:revision>3</cp:revision>
  <dcterms:created xsi:type="dcterms:W3CDTF">2017-11-21T03:35:42Z</dcterms:created>
  <dcterms:modified xsi:type="dcterms:W3CDTF">2017-11-21T03:44:37Z</dcterms:modified>
</cp:coreProperties>
</file>