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1" r:id="rId4"/>
    <p:sldId id="272" r:id="rId5"/>
    <p:sldId id="273" r:id="rId6"/>
    <p:sldId id="274" r:id="rId7"/>
    <p:sldId id="257" r:id="rId8"/>
    <p:sldId id="258" r:id="rId9"/>
    <p:sldId id="266" r:id="rId10"/>
    <p:sldId id="275" r:id="rId11"/>
    <p:sldId id="268" r:id="rId12"/>
    <p:sldId id="270" r:id="rId13"/>
    <p:sldId id="260" r:id="rId14"/>
    <p:sldId id="259" r:id="rId15"/>
    <p:sldId id="267" r:id="rId16"/>
    <p:sldId id="261" r:id="rId17"/>
    <p:sldId id="262" r:id="rId18"/>
    <p:sldId id="263" r:id="rId19"/>
    <p:sldId id="269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80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11/20/2017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11/20/2017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11/20/2017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11/20/2017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11/20/2017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11/20/2017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11/20/2017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11/20/2017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11/20/2017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11/20/2017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11/20/2017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11/20/2017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/>
              <a:pPr/>
              <a:t>11/20/2017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5314" y="1973903"/>
            <a:ext cx="6670221" cy="29540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17322"/>
            <a:ext cx="680085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" sz="4000" noProof="1" smtClean="0">
                <a:latin typeface="Candara" panose="020E0502030303020204" pitchFamily="34" charset="0"/>
              </a:rPr>
              <a:t/>
            </a:r>
            <a:br>
              <a:rPr lang="es-ES" sz="4000" noProof="1" smtClean="0">
                <a:latin typeface="Candara" panose="020E0502030303020204" pitchFamily="34" charset="0"/>
              </a:rPr>
            </a:br>
            <a:r>
              <a:rPr lang="es-SV" sz="4000" dirty="0" smtClean="0">
                <a:solidFill>
                  <a:srgbClr val="212121"/>
                </a:solidFill>
                <a:latin typeface="Candara" panose="020E0502030303020204" pitchFamily="34" charset="0"/>
              </a:rPr>
              <a:t>"</a:t>
            </a:r>
            <a:r>
              <a:rPr lang="es-SV" sz="2800" dirty="0" smtClean="0">
                <a:solidFill>
                  <a:srgbClr val="212121"/>
                </a:solidFill>
                <a:latin typeface="Candara" panose="020E0502030303020204" pitchFamily="34" charset="0"/>
              </a:rPr>
              <a:t>El </a:t>
            </a:r>
            <a:r>
              <a:rPr lang="es-SV" sz="2800" dirty="0">
                <a:solidFill>
                  <a:srgbClr val="212121"/>
                </a:solidFill>
                <a:latin typeface="Candara" panose="020E0502030303020204" pitchFamily="34" charset="0"/>
              </a:rPr>
              <a:t>crecimiento urbano en San Salvador y los retos para la sostenibilidad del recurso hídrico" </a:t>
            </a:r>
            <a:r>
              <a:rPr lang="es-ES" sz="2800" noProof="1" smtClean="0">
                <a:latin typeface="Candara" panose="020E0502030303020204" pitchFamily="34" charset="0"/>
              </a:rPr>
              <a:t> </a:t>
            </a:r>
            <a:endParaRPr lang="es-ES" sz="2800" noProof="1">
              <a:latin typeface="Candara" panose="020E05020303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78" y="3878952"/>
            <a:ext cx="5704528" cy="990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ES" sz="1400" noProof="1" smtClean="0">
                <a:solidFill>
                  <a:schemeClr val="tx1"/>
                </a:solidFill>
                <a:latin typeface="Century Gothic" panose="020B0502020202020204" pitchFamily="34" charset="0"/>
              </a:rPr>
              <a:t>PRESENTA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noProof="1" smtClean="0">
                <a:solidFill>
                  <a:schemeClr val="tx1"/>
                </a:solidFill>
                <a:latin typeface="Century Gothic" panose="020B0502020202020204" pitchFamily="34" charset="0"/>
              </a:rPr>
              <a:t>ARQ Manuel h. Ortiz garmendez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14" y="1973903"/>
            <a:ext cx="4439126" cy="29540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46046" y="393992"/>
            <a:ext cx="5513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sz="2000" dirty="0" smtClean="0">
                <a:latin typeface="Century Gothic" panose="020B0502020202020204" pitchFamily="34" charset="0"/>
              </a:rPr>
              <a:t>UNIVERSIDAD DE EL SALVADOR</a:t>
            </a:r>
          </a:p>
          <a:p>
            <a:pPr algn="ctr">
              <a:lnSpc>
                <a:spcPct val="90000"/>
              </a:lnSpc>
            </a:pPr>
            <a:r>
              <a:rPr lang="es-SV" sz="2000" dirty="0" smtClean="0">
                <a:latin typeface="Century Gothic" panose="020B0502020202020204" pitchFamily="34" charset="0"/>
              </a:rPr>
              <a:t>FACULTAD DE INGENIERIA Y ARQUITECTURA</a:t>
            </a:r>
          </a:p>
          <a:p>
            <a:pPr algn="ctr">
              <a:lnSpc>
                <a:spcPct val="90000"/>
              </a:lnSpc>
            </a:pPr>
            <a:r>
              <a:rPr lang="es-SV" sz="2000" b="1" dirty="0" smtClean="0">
                <a:latin typeface="Century Gothic" panose="020B0502020202020204" pitchFamily="34" charset="0"/>
              </a:rPr>
              <a:t>ESCUELA DE ARQUITECTURA</a:t>
            </a:r>
            <a:endParaRPr lang="es-SV" sz="20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Resultado de imagen para minerva ues logo 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97" y="118079"/>
            <a:ext cx="1164017" cy="14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955" y="274011"/>
            <a:ext cx="1123951" cy="91440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50306" y="5218998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SV" dirty="0">
                <a:latin typeface="Candara" panose="020E0502030303020204" pitchFamily="34" charset="0"/>
              </a:rPr>
              <a:t>Foro Internacional RUITEM-ACUACAR </a:t>
            </a:r>
            <a:endParaRPr lang="es-SV" dirty="0" smtClean="0">
              <a:latin typeface="Candara" panose="020E0502030303020204" pitchFamily="34" charset="0"/>
            </a:endParaRPr>
          </a:p>
          <a:p>
            <a:pPr algn="ctr"/>
            <a:r>
              <a:rPr lang="es-SV" dirty="0" smtClean="0">
                <a:latin typeface="Candara" panose="020E0502030303020204" pitchFamily="34" charset="0"/>
              </a:rPr>
              <a:t>“</a:t>
            </a:r>
            <a:r>
              <a:rPr lang="es-SV" dirty="0">
                <a:latin typeface="Candara" panose="020E0502030303020204" pitchFamily="34" charset="0"/>
              </a:rPr>
              <a:t>EL AGUA EN EL DESARROLLO URBANO Y TERRITORIAL: Experiencias, Problemas y </a:t>
            </a:r>
            <a:r>
              <a:rPr lang="es-SV" dirty="0" smtClean="0">
                <a:latin typeface="Candara" panose="020E0502030303020204" pitchFamily="34" charset="0"/>
              </a:rPr>
              <a:t>Soluciones</a:t>
            </a:r>
          </a:p>
          <a:p>
            <a:pPr algn="ctr"/>
            <a:endParaRPr lang="es-SV" dirty="0" smtClean="0">
              <a:latin typeface="Candara" panose="020E0502030303020204" pitchFamily="34" charset="0"/>
            </a:endParaRPr>
          </a:p>
          <a:p>
            <a:pPr algn="ctr"/>
            <a:r>
              <a:rPr lang="es-SV" sz="1400" dirty="0" smtClean="0">
                <a:latin typeface="Candara" panose="020E0502030303020204" pitchFamily="34" charset="0"/>
              </a:rPr>
              <a:t>NOVIEMBRE 2017</a:t>
            </a:r>
            <a:endParaRPr lang="es-SV" sz="1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7" y="-243361"/>
            <a:ext cx="10769336" cy="58260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84065" y="491240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SV" sz="1200" dirty="0" smtClean="0"/>
              <a:t>Fue creada </a:t>
            </a:r>
            <a:r>
              <a:rPr lang="es-SV" sz="1200" dirty="0"/>
              <a:t>que en el año de 1961 por decreto legislativo No. 341 de</a:t>
            </a:r>
          </a:p>
          <a:p>
            <a:pPr algn="just"/>
            <a:r>
              <a:rPr lang="es-SV" sz="1200" dirty="0"/>
              <a:t>fecha 17 de octubre, </a:t>
            </a:r>
            <a:r>
              <a:rPr lang="es-SV" sz="1200" dirty="0" smtClean="0"/>
              <a:t>con </a:t>
            </a:r>
            <a:r>
              <a:rPr lang="es-SV" sz="1200" dirty="0"/>
              <a:t>el fin primordial de “Proveer y ayudar a suministrar a los</a:t>
            </a:r>
          </a:p>
          <a:p>
            <a:pPr algn="just"/>
            <a:r>
              <a:rPr lang="es-SV" sz="1200" dirty="0"/>
              <a:t>habitantes de la Republica de acueductos y alcantarillados, mediante la</a:t>
            </a:r>
          </a:p>
          <a:p>
            <a:pPr algn="just"/>
            <a:r>
              <a:rPr lang="es-SV" sz="1200" dirty="0">
                <a:solidFill>
                  <a:srgbClr val="FF0000"/>
                </a:solidFill>
              </a:rPr>
              <a:t>planificación, ejecución, operación, mantenimiento, administración y explotación de</a:t>
            </a:r>
          </a:p>
          <a:p>
            <a:pPr algn="just"/>
            <a:r>
              <a:rPr lang="es-SV" sz="1200" dirty="0">
                <a:solidFill>
                  <a:srgbClr val="FF0000"/>
                </a:solidFill>
              </a:rPr>
              <a:t>las obras necesarias o convenios”</a:t>
            </a:r>
          </a:p>
        </p:txBody>
      </p:sp>
    </p:spTree>
    <p:extLst>
      <p:ext uri="{BB962C8B-B14F-4D97-AF65-F5344CB8AC3E}">
        <p14:creationId xmlns:p14="http://schemas.microsoft.com/office/powerpoint/2010/main" val="30393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575" y="1041261"/>
            <a:ext cx="4708657" cy="36479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74007" y="482322"/>
            <a:ext cx="72955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b="1" dirty="0">
                <a:latin typeface="Century Gothic" panose="020B0502020202020204" pitchFamily="34" charset="0"/>
              </a:rPr>
              <a:t>Situación actual del agua potable en El Salvador </a:t>
            </a:r>
            <a:endParaRPr lang="es-SV" sz="2800" b="1" dirty="0" smtClean="0">
              <a:latin typeface="Century Gothic" panose="020B0502020202020204" pitchFamily="34" charset="0"/>
            </a:endParaRPr>
          </a:p>
          <a:p>
            <a:endParaRPr lang="es-SV" sz="2000" dirty="0">
              <a:latin typeface="Century Gothic" panose="020B0502020202020204" pitchFamily="34" charset="0"/>
            </a:endParaRPr>
          </a:p>
          <a:p>
            <a:pPr algn="just"/>
            <a:r>
              <a:rPr lang="es-SV" sz="2000" dirty="0" smtClean="0">
                <a:latin typeface="Century Gothic" panose="020B0502020202020204" pitchFamily="34" charset="0"/>
              </a:rPr>
              <a:t>Actualmente </a:t>
            </a:r>
            <a:r>
              <a:rPr lang="es-SV" sz="2400" dirty="0">
                <a:latin typeface="Century Gothic" panose="020B0502020202020204" pitchFamily="34" charset="0"/>
              </a:rPr>
              <a:t>en el país existe una población de más de seis millones de habitantes y de acuerdo a estadísticas de ANDA hasta el 2006 solo el 65% de la población a nivel nacional tenia acceso al agua potable dentro o fuera de la vivienda; sin embargo se reporta que el área rural la cobertura de agua potable fue de 34.4%. [ANDA, 2006: 8]. </a:t>
            </a:r>
          </a:p>
        </p:txBody>
      </p:sp>
    </p:spTree>
    <p:extLst>
      <p:ext uri="{BB962C8B-B14F-4D97-AF65-F5344CB8AC3E}">
        <p14:creationId xmlns:p14="http://schemas.microsoft.com/office/powerpoint/2010/main" val="7017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83" y="196384"/>
            <a:ext cx="9509759" cy="1088136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noProof="1" smtClean="0">
                <a:solidFill>
                  <a:srgbClr val="3691AA">
                    <a:lumMod val="50000"/>
                  </a:srgbClr>
                </a:solidFill>
              </a:rPr>
              <a:t>Abastecimiento  del agua al AMSS</a:t>
            </a:r>
            <a:endParaRPr lang="es-ES" sz="3800" b="0" i="0" noProof="1">
              <a:solidFill>
                <a:srgbClr val="3691AA">
                  <a:lumMod val="50000"/>
                </a:srgbClr>
              </a:solidFill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02" y="1325790"/>
            <a:ext cx="5744914" cy="44304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68" y="2134572"/>
            <a:ext cx="5439532" cy="176414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07468" y="1524880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SV" sz="2000" dirty="0" smtClean="0">
                <a:solidFill>
                  <a:schemeClr val="accent2"/>
                </a:solidFill>
              </a:rPr>
              <a:t>PRODUCCION Y CONSUMO DE AGUA</a:t>
            </a:r>
            <a:endParaRPr lang="es-SV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58" y="211217"/>
            <a:ext cx="9509759" cy="808219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noProof="1" smtClean="0">
                <a:solidFill>
                  <a:srgbClr val="3691AA">
                    <a:lumMod val="50000"/>
                  </a:srgbClr>
                </a:solidFill>
              </a:rPr>
              <a:t>Crecimiento urbano y  producción  del agua</a:t>
            </a:r>
            <a:endParaRPr lang="es-ES" sz="3800" b="0" i="0" noProof="1">
              <a:solidFill>
                <a:srgbClr val="3691AA">
                  <a:lumMod val="50000"/>
                </a:srgbClr>
              </a:solidFill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68" y="3410906"/>
            <a:ext cx="36264" cy="361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68" y="3563306"/>
            <a:ext cx="36264" cy="36188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668" y="3715706"/>
            <a:ext cx="36264" cy="361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28" y="1572768"/>
            <a:ext cx="5996304" cy="42401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687" y="1565782"/>
            <a:ext cx="2973474" cy="144419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22628" y="6146570"/>
            <a:ext cx="7133684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SV" sz="1100" dirty="0">
                <a:solidFill>
                  <a:schemeClr val="accent2"/>
                </a:solidFill>
              </a:rPr>
              <a:t>Fuente: IMPACTOS DE CAMBIOS DE USO DE SUELO EN LA ESCORRENTIA SUPERFICIAL EN LA CUENCA</a:t>
            </a:r>
          </a:p>
          <a:p>
            <a:pPr>
              <a:lnSpc>
                <a:spcPct val="90000"/>
              </a:lnSpc>
            </a:pPr>
            <a:r>
              <a:rPr lang="es-SV" sz="1100" dirty="0">
                <a:solidFill>
                  <a:schemeClr val="accent2"/>
                </a:solidFill>
              </a:rPr>
              <a:t>DEL ARENALMONTSERRAT EN LA CIUDAD DE SAN SALVADOR – EL SALVADOR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909" y="1564058"/>
            <a:ext cx="2917113" cy="43756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62" y="1644218"/>
            <a:ext cx="5282851" cy="41756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983" y="1572768"/>
            <a:ext cx="154242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Usos del agua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69033" y="1402080"/>
            <a:ext cx="5326966" cy="414223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SV" sz="3200" dirty="0" smtClean="0"/>
              <a:t>1. Necesidades y usos domésticos</a:t>
            </a:r>
          </a:p>
          <a:p>
            <a:pPr marL="45720" indent="0">
              <a:buNone/>
            </a:pPr>
            <a:r>
              <a:rPr lang="es-SV" sz="3200" dirty="0" smtClean="0"/>
              <a:t>2. Usos y necesidades comerciales/industriales</a:t>
            </a:r>
          </a:p>
          <a:p>
            <a:pPr marL="45720" indent="0">
              <a:buNone/>
            </a:pPr>
            <a:r>
              <a:rPr lang="es-SV" sz="3200" dirty="0" smtClean="0"/>
              <a:t>3. Usos y necesidades agrícolas</a:t>
            </a:r>
            <a:endParaRPr lang="es-SV" sz="3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5999" y="1572768"/>
            <a:ext cx="5861540" cy="4548202"/>
          </a:xfrm>
        </p:spPr>
        <p:txBody>
          <a:bodyPr>
            <a:normAutofit/>
          </a:bodyPr>
          <a:lstStyle/>
          <a:p>
            <a:pPr algn="just"/>
            <a:r>
              <a:rPr lang="es-SV" dirty="0">
                <a:latin typeface="Century Gothic" panose="020B0502020202020204" pitchFamily="34" charset="0"/>
              </a:rPr>
              <a:t>El agua subterránea es la principal fuente de agua potable para uso doméstico, ya que el agua superficial está altamente contaminada por residuos industriales y domésticos. </a:t>
            </a:r>
            <a:r>
              <a:rPr lang="es-SV" dirty="0" smtClean="0">
                <a:latin typeface="Century Gothic" panose="020B0502020202020204" pitchFamily="34" charset="0"/>
              </a:rPr>
              <a:t>La </a:t>
            </a:r>
            <a:r>
              <a:rPr lang="es-SV" dirty="0">
                <a:latin typeface="Century Gothic" panose="020B0502020202020204" pitchFamily="34" charset="0"/>
              </a:rPr>
              <a:t>deforestación reduce la vegetación natural de las laderas de los cerros lo que incrementa el desplazamiento de tierra debido a la lluvia, lo que no permite que exista un tiempo </a:t>
            </a:r>
            <a:r>
              <a:rPr lang="es-SV" dirty="0" smtClean="0">
                <a:latin typeface="Century Gothic" panose="020B0502020202020204" pitchFamily="34" charset="0"/>
              </a:rPr>
              <a:t>necesario </a:t>
            </a:r>
            <a:r>
              <a:rPr lang="es-SV" dirty="0">
                <a:latin typeface="Century Gothic" panose="020B0502020202020204" pitchFamily="34" charset="0"/>
              </a:rPr>
              <a:t>para que la lluvia sea </a:t>
            </a:r>
            <a:r>
              <a:rPr lang="es-SV" dirty="0" smtClean="0">
                <a:latin typeface="Century Gothic" panose="020B0502020202020204" pitchFamily="34" charset="0"/>
              </a:rPr>
              <a:t>absorbida </a:t>
            </a:r>
            <a:r>
              <a:rPr lang="es-SV" dirty="0">
                <a:latin typeface="Century Gothic" panose="020B0502020202020204" pitchFamily="34" charset="0"/>
              </a:rPr>
              <a:t>por la tierra y que recargue los acuíferos</a:t>
            </a:r>
          </a:p>
        </p:txBody>
      </p:sp>
    </p:spTree>
    <p:extLst>
      <p:ext uri="{BB962C8B-B14F-4D97-AF65-F5344CB8AC3E}">
        <p14:creationId xmlns:p14="http://schemas.microsoft.com/office/powerpoint/2010/main" val="10942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890" y="633046"/>
            <a:ext cx="9601252" cy="74047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Calidad</a:t>
            </a:r>
            <a:r>
              <a:rPr lang="en-US" dirty="0" smtClean="0"/>
              <a:t> del </a:t>
            </a:r>
            <a:r>
              <a:rPr lang="en-US" dirty="0" err="1" smtClean="0"/>
              <a:t>agua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" y="1373524"/>
            <a:ext cx="7625843" cy="476936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963382" y="1316833"/>
            <a:ext cx="42286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>
                <a:latin typeface="Century Gothic" panose="020B0502020202020204" pitchFamily="34" charset="0"/>
              </a:rPr>
              <a:t>SNET ha realizado el monitoreo de calidad de agua superficiales y establecido las aptitudes de uso para potabilizar, realizar riego40 y utilizado un Índice de Calidad General de </a:t>
            </a:r>
            <a:r>
              <a:rPr lang="es-SV" dirty="0" smtClean="0">
                <a:latin typeface="Century Gothic" panose="020B0502020202020204" pitchFamily="34" charset="0"/>
              </a:rPr>
              <a:t>Aguas. </a:t>
            </a:r>
            <a:r>
              <a:rPr lang="es-SV" dirty="0">
                <a:latin typeface="Century Gothic" panose="020B0502020202020204" pitchFamily="34" charset="0"/>
              </a:rPr>
              <a:t>Se han monitoreado los principales ríos de la cuenca del Río Lempa, en el período 2000-2004, y han sido clasificados en calidad pésima o mala</a:t>
            </a:r>
            <a:r>
              <a:rPr lang="es-SV" dirty="0" smtClean="0">
                <a:latin typeface="Century Gothic" panose="020B0502020202020204" pitchFamily="34" charset="0"/>
              </a:rPr>
              <a:t>..</a:t>
            </a:r>
            <a:endParaRPr lang="es-SV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5138" y="956832"/>
            <a:ext cx="5537982" cy="497504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Acuíferos amenazados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inadecuado y cambio de uso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Contaminación de los ríos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Degradación de humedales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Cuenca y  acuíferos </a:t>
            </a:r>
            <a:r>
              <a:rPr lang="es-SV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</a:t>
            </a: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fronterizos : adaptación al cambio climático</a:t>
            </a:r>
          </a:p>
          <a:p>
            <a:pPr marL="22860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dependencia </a:t>
            </a: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hídrica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AutoNum type="arabicPeriod" startAt="6"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Variabilidad climática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AutoNum type="arabicPeriod" startAt="6"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Adaptación </a:t>
            </a: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cambio climático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 . Extracción </a:t>
            </a: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áridos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 startAt="9"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 </a:t>
            </a:r>
            <a:r>
              <a:rPr lang="es-SV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escasez desperdicio y contaminación del </a:t>
            </a: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 startAt="9"/>
            </a:pPr>
            <a:r>
              <a:rPr lang="es-SV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Gestión inadecuada de los recursos hídricos</a:t>
            </a:r>
            <a:endParaRPr lang="es-SV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1" y="190377"/>
            <a:ext cx="9509759" cy="766455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Causas de la inseguridad hidrica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6768"/>
            <a:ext cx="5554569" cy="37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15" y="265176"/>
            <a:ext cx="9045525" cy="624668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LA LEY GENERAL DEL AGUA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5815" y="121920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arenR"/>
            </a:pPr>
            <a:r>
              <a:rPr lang="es-SV" dirty="0" smtClean="0"/>
              <a:t>El </a:t>
            </a:r>
            <a:r>
              <a:rPr lang="es-SV" dirty="0"/>
              <a:t>establecimiento de una institucionalidad pública (de preferencia autónoma) y debidamente fortalecida que se encargue de la rectoría, control e implementación de reglas claras en materia de recursos hídricos. </a:t>
            </a:r>
            <a:endParaRPr lang="es-SV" dirty="0" smtClean="0"/>
          </a:p>
          <a:p>
            <a:pPr marL="342900" indent="-342900" algn="just">
              <a:buAutoNum type="arabicParenR"/>
            </a:pPr>
            <a:endParaRPr lang="es-SV" dirty="0" smtClean="0"/>
          </a:p>
          <a:p>
            <a:pPr algn="just"/>
            <a:r>
              <a:rPr lang="es-SV" dirty="0" smtClean="0"/>
              <a:t>2) </a:t>
            </a:r>
            <a:r>
              <a:rPr lang="es-SV" dirty="0"/>
              <a:t>Asegurar la participación ciudadana en los procesos de </a:t>
            </a:r>
            <a:r>
              <a:rPr lang="es-SV" dirty="0" smtClean="0"/>
              <a:t>     planificación </a:t>
            </a:r>
            <a:r>
              <a:rPr lang="es-SV" dirty="0"/>
              <a:t>local, regional y </a:t>
            </a:r>
            <a:r>
              <a:rPr lang="es-SV" dirty="0" smtClean="0"/>
              <a:t>nacional</a:t>
            </a:r>
          </a:p>
          <a:p>
            <a:pPr algn="just"/>
            <a:endParaRPr lang="es-SV" dirty="0" smtClean="0"/>
          </a:p>
          <a:p>
            <a:pPr algn="just"/>
            <a:r>
              <a:rPr lang="es-SV" dirty="0" smtClean="0"/>
              <a:t> </a:t>
            </a:r>
            <a:r>
              <a:rPr lang="es-SV" dirty="0"/>
              <a:t>3) Establecer mecanismos técnicos viables para el cobro de cánones por la explotación, el uso y la generación de vertidos en el agua, </a:t>
            </a:r>
            <a:endParaRPr lang="es-SV" dirty="0" smtClean="0"/>
          </a:p>
          <a:p>
            <a:pPr algn="just"/>
            <a:endParaRPr lang="es-SV" dirty="0" smtClean="0"/>
          </a:p>
          <a:p>
            <a:pPr algn="just"/>
            <a:r>
              <a:rPr lang="es-SV" dirty="0" smtClean="0"/>
              <a:t>4</a:t>
            </a:r>
            <a:r>
              <a:rPr lang="es-SV" dirty="0"/>
              <a:t>) Implementar programas basados en incentivos para invertir en la protección y conservación del recurso hídrico,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708" y="889844"/>
            <a:ext cx="5076924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2875" y="164123"/>
            <a:ext cx="4426634" cy="1088136"/>
          </a:xfrm>
        </p:spPr>
        <p:txBody>
          <a:bodyPr>
            <a:normAutofit/>
          </a:bodyPr>
          <a:lstStyle/>
          <a:p>
            <a:r>
              <a:rPr lang="es-SV" sz="4800" b="1" dirty="0" smtClean="0">
                <a:latin typeface="Century Gothic" panose="020B0502020202020204" pitchFamily="34" charset="0"/>
              </a:rPr>
              <a:t>REFLEXIONES</a:t>
            </a:r>
            <a:endParaRPr lang="es-SV" sz="48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5" y="1470543"/>
            <a:ext cx="4099093" cy="38517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39509" y="1470543"/>
            <a:ext cx="57208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AutoNum type="arabicPeriod"/>
            </a:pPr>
            <a:r>
              <a:rPr lang="es-SV" sz="2000" dirty="0" smtClean="0">
                <a:latin typeface="Century Gothic" panose="020B0502020202020204" pitchFamily="34" charset="0"/>
              </a:rPr>
              <a:t>CONTROL DE LA EXPANSION URBANA,- PLANIFICACION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s-SV" sz="2000" dirty="0" smtClean="0">
                <a:latin typeface="Century Gothic" panose="020B0502020202020204" pitchFamily="34" charset="0"/>
              </a:rPr>
              <a:t>CONTROL DE LA CONTAMINACION BIOLOGICA Y  QUIMICA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s-SV" sz="2000" dirty="0" smtClean="0">
                <a:latin typeface="Century Gothic" panose="020B0502020202020204" pitchFamily="34" charset="0"/>
              </a:rPr>
              <a:t>CONTROL DE LA DEFORESTACION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s-SV" sz="2000" dirty="0" smtClean="0">
                <a:latin typeface="Century Gothic" panose="020B0502020202020204" pitchFamily="34" charset="0"/>
              </a:rPr>
              <a:t>COORDINACION INTERINSTITUCIONAL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s-SV" sz="2000" dirty="0" smtClean="0">
                <a:latin typeface="Century Gothic" panose="020B0502020202020204" pitchFamily="34" charset="0"/>
              </a:rPr>
              <a:t>PRESERVACION HIDRICA-AMBIENTAL</a:t>
            </a:r>
            <a:endParaRPr lang="es-SV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88831" y="5181601"/>
            <a:ext cx="94722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“HACIA LA LIBERTAD POR LA CULTURA”</a:t>
            </a:r>
          </a:p>
          <a:p>
            <a:pPr algn="ctr">
              <a:lnSpc>
                <a:spcPct val="90000"/>
              </a:lnSpc>
            </a:pPr>
            <a:r>
              <a:rPr lang="es-SV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UNIVERSIDAD DE EL SALVADOR</a:t>
            </a:r>
            <a:endParaRPr lang="es-SV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69" y="375139"/>
            <a:ext cx="6302311" cy="34967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81045" y="4118808"/>
            <a:ext cx="433484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SV" sz="72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GRACIAS</a:t>
            </a:r>
            <a:endParaRPr lang="es-SV" sz="7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828128"/>
          </a:xfrm>
        </p:spPr>
        <p:txBody>
          <a:bodyPr/>
          <a:lstStyle/>
          <a:p>
            <a:r>
              <a:rPr lang="es-SV" dirty="0" smtClean="0">
                <a:latin typeface="Candara" panose="020E0502030303020204" pitchFamily="34" charset="0"/>
              </a:rPr>
              <a:t>CONTENIDO</a:t>
            </a:r>
            <a:endParaRPr lang="es-SV" dirty="0">
              <a:latin typeface="Candara" panose="020E05020303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2581" y="1353312"/>
            <a:ext cx="9509760" cy="4142232"/>
          </a:xfrm>
        </p:spPr>
        <p:txBody>
          <a:bodyPr>
            <a:normAutofit/>
          </a:bodyPr>
          <a:lstStyle/>
          <a:p>
            <a:r>
              <a:rPr lang="es-SV" sz="3500" dirty="0" smtClean="0">
                <a:latin typeface="Candara" panose="020E0502030303020204" pitchFamily="34" charset="0"/>
              </a:rPr>
              <a:t>Introducción</a:t>
            </a:r>
          </a:p>
          <a:p>
            <a:r>
              <a:rPr lang="es-SV" sz="3500" dirty="0" smtClean="0">
                <a:latin typeface="Candara" panose="020E0502030303020204" pitchFamily="34" charset="0"/>
              </a:rPr>
              <a:t>Objetivo</a:t>
            </a:r>
          </a:p>
          <a:p>
            <a:r>
              <a:rPr lang="es-SV" sz="3500" dirty="0" smtClean="0">
                <a:latin typeface="Candara" panose="020E0502030303020204" pitchFamily="34" charset="0"/>
              </a:rPr>
              <a:t>Generalidades</a:t>
            </a:r>
          </a:p>
          <a:p>
            <a:r>
              <a:rPr lang="es-SV" sz="3500" dirty="0" smtClean="0">
                <a:latin typeface="Candara" panose="020E0502030303020204" pitchFamily="34" charset="0"/>
              </a:rPr>
              <a:t>Situación del agua en el AMSS</a:t>
            </a:r>
          </a:p>
          <a:p>
            <a:r>
              <a:rPr lang="es-SV" sz="3600" dirty="0">
                <a:latin typeface="Candara" panose="020E0502030303020204" pitchFamily="34" charset="0"/>
              </a:rPr>
              <a:t>R</a:t>
            </a:r>
            <a:r>
              <a:rPr lang="es-SV" sz="3600" dirty="0" smtClean="0">
                <a:latin typeface="Candara" panose="020E0502030303020204" pitchFamily="34" charset="0"/>
              </a:rPr>
              <a:t>eflexiones</a:t>
            </a:r>
          </a:p>
          <a:p>
            <a:endParaRPr lang="es-SV" sz="2400" dirty="0" smtClean="0">
              <a:latin typeface="Candara" panose="020E0502030303020204" pitchFamily="34" charset="0"/>
            </a:endParaRPr>
          </a:p>
          <a:p>
            <a:endParaRPr lang="es-SV" sz="2400" dirty="0" smtClean="0">
              <a:latin typeface="Candara" panose="020E0502030303020204" pitchFamily="34" charset="0"/>
            </a:endParaRPr>
          </a:p>
          <a:p>
            <a:endParaRPr lang="es-SV" sz="2400" dirty="0" smtClean="0">
              <a:latin typeface="Candara" panose="020E0502030303020204" pitchFamily="34" charset="0"/>
            </a:endParaRPr>
          </a:p>
          <a:p>
            <a:endParaRPr lang="es-SV" sz="2400" dirty="0" smtClean="0">
              <a:latin typeface="Candara" panose="020E0502030303020204" pitchFamily="34" charset="0"/>
            </a:endParaRPr>
          </a:p>
          <a:p>
            <a:endParaRPr lang="es-SV" sz="2400" dirty="0" smtClean="0">
              <a:latin typeface="Candara" panose="020E0502030303020204" pitchFamily="34" charset="0"/>
            </a:endParaRPr>
          </a:p>
          <a:p>
            <a:endParaRPr lang="es-SV" sz="3200" dirty="0" smtClean="0">
              <a:latin typeface="Candara" panose="020E0502030303020204" pitchFamily="34" charset="0"/>
            </a:endParaRPr>
          </a:p>
          <a:p>
            <a:endParaRPr lang="es-SV" sz="3200" dirty="0" smtClean="0"/>
          </a:p>
          <a:p>
            <a:endParaRPr lang="es-SV" sz="3200" dirty="0" smtClean="0"/>
          </a:p>
          <a:p>
            <a:endParaRPr lang="es-SV" sz="3200" dirty="0" smtClean="0"/>
          </a:p>
          <a:p>
            <a:endParaRPr lang="es-SV" sz="3200" dirty="0" smtClean="0"/>
          </a:p>
          <a:p>
            <a:endParaRPr lang="es-SV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3" y="1353312"/>
            <a:ext cx="4637326" cy="34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>
                <a:latin typeface="Candara" panose="020E0502030303020204" pitchFamily="34" charset="0"/>
              </a:rPr>
              <a:t>INTRODUCCION</a:t>
            </a:r>
            <a:endParaRPr lang="es-SV" dirty="0">
              <a:latin typeface="Candara" panose="020E05020303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874" y="1491327"/>
            <a:ext cx="7363176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>
                <a:latin typeface="Candara" panose="020E0502030303020204" pitchFamily="34" charset="0"/>
              </a:rPr>
              <a:t>OBJETIVO</a:t>
            </a:r>
            <a:endParaRPr lang="es-SV" dirty="0">
              <a:latin typeface="Candara" panose="020E05020303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1555843"/>
            <a:ext cx="5946526" cy="33300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54841" y="1555843"/>
            <a:ext cx="5377219" cy="164352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SV" sz="2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IDENTIFICAR LOS PRINCIPALES RETOS PARA LA GESTION DEL AGUA  EN  EL  AMSS, EL SALVADOR</a:t>
            </a:r>
            <a:endParaRPr lang="es-SV" sz="2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008" y="4359505"/>
            <a:ext cx="9509759" cy="1088136"/>
          </a:xfrm>
        </p:spPr>
        <p:txBody>
          <a:bodyPr/>
          <a:lstStyle/>
          <a:p>
            <a:r>
              <a:rPr lang="es-SV" dirty="0" smtClean="0">
                <a:latin typeface="Candara" panose="020E0502030303020204" pitchFamily="34" charset="0"/>
              </a:rPr>
              <a:t>GENERALIDADES</a:t>
            </a:r>
            <a:endParaRPr lang="es-SV" dirty="0">
              <a:latin typeface="Candara" panose="020E05020303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774" y="1104633"/>
            <a:ext cx="6782938" cy="44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12" y="0"/>
            <a:ext cx="9509759" cy="1088136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sz="3800" b="0" i="0" noProof="1" smtClean="0">
                <a:solidFill>
                  <a:srgbClr val="3691AA">
                    <a:lumMod val="50000"/>
                  </a:srgbClr>
                </a:solidFill>
                <a:latin typeface="Candara" panose="020E0502030303020204" pitchFamily="34" charset="0"/>
              </a:rPr>
              <a:t>Ubicación geografica</a:t>
            </a:r>
            <a:endParaRPr lang="es-ES" sz="3800" b="0" i="0" noProof="1">
              <a:solidFill>
                <a:srgbClr val="3691AA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12" y="1353312"/>
            <a:ext cx="3787856" cy="3851683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es-SV" b="0" i="0" dirty="0" smtClean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  <a:t>El AMSS, se localiza en la zona central del país, se extiende en una superficie que cubre 589.91 Km2, equivalentes al 3% del territorio nacional. De esta superficie, el área urbana corresponde a 175,28 Km2.</a:t>
            </a:r>
          </a:p>
          <a:p>
            <a:pPr marL="45720" indent="0" algn="just">
              <a:buNone/>
            </a:pPr>
            <a:r>
              <a:rPr lang="es-SV" dirty="0" smtClean="0">
                <a:solidFill>
                  <a:srgbClr val="484848"/>
                </a:solidFill>
                <a:latin typeface="Arial" panose="020B0604020202020204" pitchFamily="34" charset="0"/>
              </a:rPr>
              <a:t>Tiene una población de </a:t>
            </a:r>
            <a:r>
              <a:rPr lang="es-SV" b="0" i="0" dirty="0" smtClean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  <a:t>1,566,697 habitantes, que representan el 27.3% de la población total                   del país y posee una densidad de 2,656 </a:t>
            </a:r>
            <a:r>
              <a:rPr lang="es-SV" b="0" i="0" dirty="0" err="1" smtClean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  <a:t>Hab</a:t>
            </a:r>
            <a:r>
              <a:rPr lang="es-SV" b="0" i="0" dirty="0" smtClean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  <a:t>/Km2. </a:t>
            </a:r>
          </a:p>
          <a:p>
            <a:pPr marL="45720" indent="0" algn="just">
              <a:buNone/>
            </a:pPr>
            <a:r>
              <a:rPr lang="es-SV" b="0" i="0" dirty="0" smtClean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  <a:t>.</a:t>
            </a:r>
            <a:endParaRPr lang="es-SV" b="0" i="0" dirty="0">
              <a:solidFill>
                <a:srgbClr val="484848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192" y="1283213"/>
            <a:ext cx="2475912" cy="3204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00" y="1282421"/>
            <a:ext cx="5212080" cy="32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8" y="265176"/>
            <a:ext cx="11160368" cy="1088136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noProof="1" smtClean="0"/>
              <a:t>Municipios del AMSS</a:t>
            </a:r>
            <a:endParaRPr lang="es-ES" noProof="1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646480"/>
              </p:ext>
            </p:extLst>
          </p:nvPr>
        </p:nvGraphicFramePr>
        <p:xfrm>
          <a:off x="445478" y="1557874"/>
          <a:ext cx="7834921" cy="4284133"/>
        </p:xfrm>
        <a:graphic>
          <a:graphicData uri="http://schemas.openxmlformats.org/drawingml/2006/table">
            <a:tbl>
              <a:tblPr firstRow="1" firstCol="1" bandRow="1"/>
              <a:tblGrid>
                <a:gridCol w="1913564">
                  <a:extLst>
                    <a:ext uri="{9D8B030D-6E8A-4147-A177-3AD203B41FA5}">
                      <a16:colId xmlns:a16="http://schemas.microsoft.com/office/drawing/2014/main" val="3238026104"/>
                    </a:ext>
                  </a:extLst>
                </a:gridCol>
                <a:gridCol w="1324856">
                  <a:extLst>
                    <a:ext uri="{9D8B030D-6E8A-4147-A177-3AD203B41FA5}">
                      <a16:colId xmlns:a16="http://schemas.microsoft.com/office/drawing/2014/main" val="1708045912"/>
                    </a:ext>
                  </a:extLst>
                </a:gridCol>
                <a:gridCol w="1471254">
                  <a:extLst>
                    <a:ext uri="{9D8B030D-6E8A-4147-A177-3AD203B41FA5}">
                      <a16:colId xmlns:a16="http://schemas.microsoft.com/office/drawing/2014/main" val="338062148"/>
                    </a:ext>
                  </a:extLst>
                </a:gridCol>
                <a:gridCol w="1619730">
                  <a:extLst>
                    <a:ext uri="{9D8B030D-6E8A-4147-A177-3AD203B41FA5}">
                      <a16:colId xmlns:a16="http://schemas.microsoft.com/office/drawing/2014/main" val="995721240"/>
                    </a:ext>
                  </a:extLst>
                </a:gridCol>
                <a:gridCol w="1505517">
                  <a:extLst>
                    <a:ext uri="{9D8B030D-6E8A-4147-A177-3AD203B41FA5}">
                      <a16:colId xmlns:a16="http://schemas.microsoft.com/office/drawing/2014/main" val="4061593980"/>
                    </a:ext>
                  </a:extLst>
                </a:gridCol>
              </a:tblGrid>
              <a:tr h="21651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 Metropolitana de San Salvador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90116"/>
                  </a:ext>
                </a:extLst>
              </a:tr>
              <a:tr h="43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Municipios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(Km²)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(Hab)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Densidad (Hab/Km</a:t>
                      </a:r>
                      <a:r>
                        <a:rPr lang="es-SV" sz="950" b="1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 Urbana (Km</a:t>
                      </a:r>
                      <a:r>
                        <a:rPr lang="es-SV" sz="950" b="1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SV" sz="9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963372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Antiguo Cuscatlán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21.51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33,698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1,567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74312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Tecla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108.60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121,908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1,123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14.94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00660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Apopa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53.05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131,286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2,475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656749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Ayutuxtepeque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34,710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3,931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69932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Cuscatancingo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66,400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10,231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97797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Delgado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120,200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3,601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61559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Ilopango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103,862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4,471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11.62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95502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Mejicanos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19.50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140,751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7,218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03869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Nejapa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83.37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29,458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353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387250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Marcos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16.78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63,209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3,767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55701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Martin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45.95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72,758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1,583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319515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Salvador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71.45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316,090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4,424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54.29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44157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Soyapango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29.91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241,403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8,071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18.28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543960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Tonacatepeque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67.86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90,896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1,339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5.85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677744"/>
                  </a:ext>
                </a:extLst>
              </a:tr>
              <a:tr h="227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74365"/>
                  </a:ext>
                </a:extLst>
              </a:tr>
              <a:tr h="2165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589.91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1,566,629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2,656</a:t>
                      </a:r>
                      <a:endParaRPr lang="es-SV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950" b="1" dirty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175.28</a:t>
                      </a:r>
                      <a:endParaRPr lang="es-SV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82757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738" y="1507081"/>
            <a:ext cx="3313064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933" y="332048"/>
            <a:ext cx="4860273" cy="728133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noProof="1">
                <a:solidFill>
                  <a:srgbClr val="3691AA">
                    <a:lumMod val="50000"/>
                  </a:srgbClr>
                </a:solidFill>
              </a:rPr>
              <a:t>C</a:t>
            </a:r>
            <a:r>
              <a:rPr lang="es-ES" sz="3400" b="0" i="0" noProof="1" smtClean="0">
                <a:solidFill>
                  <a:srgbClr val="3691AA">
                    <a:lumMod val="50000"/>
                  </a:srgbClr>
                </a:solidFill>
                <a:ea typeface="+mj-ea"/>
                <a:cs typeface="+mj-cs"/>
              </a:rPr>
              <a:t>recimiento urbano</a:t>
            </a:r>
            <a:endParaRPr lang="es-ES" sz="3400" b="0" i="0" noProof="1">
              <a:solidFill>
                <a:srgbClr val="3691AA">
                  <a:lumMod val="50000"/>
                </a:srgbClr>
              </a:solidFill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304800"/>
            <a:ext cx="5894387" cy="5195789"/>
          </a:xfrm>
          <a:prstGeom prst="rect">
            <a:avLst/>
          </a:prstGeom>
        </p:spPr>
      </p:pic>
      <p:sp>
        <p:nvSpPr>
          <p:cNvPr id="10" name="Marcador de texto 9"/>
          <p:cNvSpPr>
            <a:spLocks noGrp="1"/>
          </p:cNvSpPr>
          <p:nvPr>
            <p:ph type="body" sz="half" idx="2"/>
          </p:nvPr>
        </p:nvSpPr>
        <p:spPr>
          <a:xfrm>
            <a:off x="7805744" y="2690504"/>
            <a:ext cx="3377133" cy="1703696"/>
          </a:xfrm>
        </p:spPr>
        <p:txBody>
          <a:bodyPr/>
          <a:lstStyle/>
          <a:p>
            <a:endParaRPr lang="es-SV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75" y="1846333"/>
            <a:ext cx="4725331" cy="36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039" y="1939688"/>
            <a:ext cx="5359022" cy="30144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144058" y="4377057"/>
            <a:ext cx="612026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•"/>
            </a:pPr>
            <a:r>
              <a:rPr lang="es-SV" sz="3500" dirty="0">
                <a:solidFill>
                  <a:srgbClr val="3691AA">
                    <a:lumMod val="75000"/>
                  </a:srgbClr>
                </a:solidFill>
                <a:latin typeface="Candara" panose="020E0502030303020204" pitchFamily="34" charset="0"/>
              </a:rPr>
              <a:t>Situación del agua en el AMSS</a:t>
            </a:r>
          </a:p>
        </p:txBody>
      </p:sp>
    </p:spTree>
    <p:extLst>
      <p:ext uri="{BB962C8B-B14F-4D97-AF65-F5344CB8AC3E}">
        <p14:creationId xmlns:p14="http://schemas.microsoft.com/office/powerpoint/2010/main" val="26035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F3FC63-BF9C-4B26-82E5-BA4335A36E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cuadro marino (pantalla panorámica)</Template>
  <TotalTime>0</TotalTime>
  <Words>771</Words>
  <Application>Microsoft Office PowerPoint</Application>
  <PresentationFormat>Panorámica</PresentationFormat>
  <Paragraphs>173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Candara</vt:lpstr>
      <vt:lpstr>Century Gothic</vt:lpstr>
      <vt:lpstr>Georgia</vt:lpstr>
      <vt:lpstr>Times New Roman</vt:lpstr>
      <vt:lpstr>Ocean 16x9</vt:lpstr>
      <vt:lpstr> "El crecimiento urbano en San Salvador y los retos para la sostenibilidad del recurso hídrico"  </vt:lpstr>
      <vt:lpstr>CONTENIDO</vt:lpstr>
      <vt:lpstr>INTRODUCCION</vt:lpstr>
      <vt:lpstr>OBJETIVO</vt:lpstr>
      <vt:lpstr>GENERALIDADES</vt:lpstr>
      <vt:lpstr>Ubicación geografica</vt:lpstr>
      <vt:lpstr>Municipios del AMSS</vt:lpstr>
      <vt:lpstr>Crecimiento urbano</vt:lpstr>
      <vt:lpstr>Presentación de PowerPoint</vt:lpstr>
      <vt:lpstr>Presentación de PowerPoint</vt:lpstr>
      <vt:lpstr>Presentación de PowerPoint</vt:lpstr>
      <vt:lpstr>Abastecimiento  del agua al AMSS</vt:lpstr>
      <vt:lpstr>Crecimiento urbano y  producción  del agua</vt:lpstr>
      <vt:lpstr>Usos del agua</vt:lpstr>
      <vt:lpstr>Calidad del agua</vt:lpstr>
      <vt:lpstr>Causas de la inseguridad hidrica</vt:lpstr>
      <vt:lpstr>LA LEY GENERAL DEL AGUA </vt:lpstr>
      <vt:lpstr>REFLEXIONES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2017-10-10T16:27:09Z</dcterms:created>
  <dcterms:modified xsi:type="dcterms:W3CDTF">2017-11-21T13:38:48Z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