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9" r:id="rId4"/>
    <p:sldId id="333" r:id="rId5"/>
    <p:sldId id="334" r:id="rId6"/>
    <p:sldId id="335" r:id="rId7"/>
    <p:sldId id="336" r:id="rId8"/>
    <p:sldId id="337" r:id="rId9"/>
    <p:sldId id="338" r:id="rId10"/>
    <p:sldId id="340" r:id="rId11"/>
    <p:sldId id="341" r:id="rId12"/>
    <p:sldId id="342" r:id="rId13"/>
    <p:sldId id="343" r:id="rId14"/>
    <p:sldId id="344" r:id="rId15"/>
    <p:sldId id="345" r:id="rId16"/>
    <p:sldId id="346" r:id="rId17"/>
    <p:sldId id="347" r:id="rId18"/>
    <p:sldId id="351" r:id="rId19"/>
    <p:sldId id="352" r:id="rId20"/>
    <p:sldId id="353" r:id="rId21"/>
    <p:sldId id="354" r:id="rId22"/>
    <p:sldId id="355" r:id="rId23"/>
    <p:sldId id="356" r:id="rId24"/>
    <p:sldId id="357" r:id="rId25"/>
    <p:sldId id="359" r:id="rId26"/>
    <p:sldId id="360" r:id="rId27"/>
    <p:sldId id="362" r:id="rId28"/>
    <p:sldId id="295" r:id="rId29"/>
    <p:sldId id="328" r:id="rId30"/>
    <p:sldId id="259" r:id="rId31"/>
    <p:sldId id="290" r:id="rId32"/>
    <p:sldId id="271" r:id="rId33"/>
    <p:sldId id="270" r:id="rId34"/>
    <p:sldId id="275" r:id="rId35"/>
    <p:sldId id="329" r:id="rId36"/>
    <p:sldId id="330" r:id="rId37"/>
    <p:sldId id="331" r:id="rId38"/>
    <p:sldId id="332" r:id="rId39"/>
    <p:sldId id="292" r:id="rId40"/>
    <p:sldId id="294" r:id="rId41"/>
    <p:sldId id="293" r:id="rId42"/>
    <p:sldId id="297" r:id="rId43"/>
    <p:sldId id="298" r:id="rId44"/>
    <p:sldId id="299" r:id="rId45"/>
    <p:sldId id="301" r:id="rId46"/>
    <p:sldId id="303" r:id="rId47"/>
    <p:sldId id="316" r:id="rId48"/>
    <p:sldId id="319" r:id="rId49"/>
    <p:sldId id="322" r:id="rId50"/>
    <p:sldId id="325" r:id="rId51"/>
    <p:sldId id="326" r:id="rId52"/>
    <p:sldId id="327" r:id="rId53"/>
    <p:sldId id="277" r:id="rId54"/>
    <p:sldId id="272" r:id="rId55"/>
    <p:sldId id="273" r:id="rId56"/>
    <p:sldId id="312" r:id="rId57"/>
    <p:sldId id="263" r:id="rId58"/>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4660"/>
  </p:normalViewPr>
  <p:slideViewPr>
    <p:cSldViewPr>
      <p:cViewPr varScale="1">
        <p:scale>
          <a:sx n="81" d="100"/>
          <a:sy n="81" d="100"/>
        </p:scale>
        <p:origin x="-10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4852C2-FBC6-4EFA-BFCE-4AD450DB665B}"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es-PE"/>
        </a:p>
      </dgm:t>
    </dgm:pt>
    <dgm:pt modelId="{0E85A162-93FC-4AEF-BEAA-3FF23B6A9D75}">
      <dgm:prSet phldrT="[Texto]"/>
      <dgm:spPr/>
      <dgm:t>
        <a:bodyPr/>
        <a:lstStyle/>
        <a:p>
          <a:r>
            <a:rPr lang="es-PE" dirty="0" smtClean="0"/>
            <a:t>Paquete turístico </a:t>
          </a:r>
          <a:endParaRPr lang="es-PE" dirty="0"/>
        </a:p>
      </dgm:t>
    </dgm:pt>
    <dgm:pt modelId="{718DC9C3-43E1-4D0A-A30A-D6C554E6DB48}" type="parTrans" cxnId="{E22B79D9-2A6A-4313-9B64-568FD77BAEE1}">
      <dgm:prSet/>
      <dgm:spPr/>
      <dgm:t>
        <a:bodyPr/>
        <a:lstStyle/>
        <a:p>
          <a:endParaRPr lang="es-PE"/>
        </a:p>
      </dgm:t>
    </dgm:pt>
    <dgm:pt modelId="{FE444F33-D022-4C7C-9489-452079292819}" type="sibTrans" cxnId="{E22B79D9-2A6A-4313-9B64-568FD77BAEE1}">
      <dgm:prSet/>
      <dgm:spPr/>
      <dgm:t>
        <a:bodyPr/>
        <a:lstStyle/>
        <a:p>
          <a:endParaRPr lang="es-PE"/>
        </a:p>
      </dgm:t>
    </dgm:pt>
    <dgm:pt modelId="{A0AA1298-1FA0-400B-BCBC-0F010CAB8C6A}">
      <dgm:prSet phldrT="[Texto]"/>
      <dgm:spPr/>
      <dgm:t>
        <a:bodyPr/>
        <a:lstStyle/>
        <a:p>
          <a:r>
            <a:rPr lang="es-PE" dirty="0" smtClean="0"/>
            <a:t>Producto turístico </a:t>
          </a:r>
          <a:endParaRPr lang="es-PE" dirty="0"/>
        </a:p>
      </dgm:t>
    </dgm:pt>
    <dgm:pt modelId="{70FD213C-8A0F-4180-917D-75D03C68CB79}" type="parTrans" cxnId="{2811E34D-47E4-48D6-80E7-B061A64B4FFB}">
      <dgm:prSet/>
      <dgm:spPr/>
      <dgm:t>
        <a:bodyPr/>
        <a:lstStyle/>
        <a:p>
          <a:endParaRPr lang="es-PE"/>
        </a:p>
      </dgm:t>
    </dgm:pt>
    <dgm:pt modelId="{54753A9B-75DD-4C44-A939-0EB7F6FA8741}" type="sibTrans" cxnId="{2811E34D-47E4-48D6-80E7-B061A64B4FFB}">
      <dgm:prSet/>
      <dgm:spPr/>
      <dgm:t>
        <a:bodyPr/>
        <a:lstStyle/>
        <a:p>
          <a:endParaRPr lang="es-PE"/>
        </a:p>
      </dgm:t>
    </dgm:pt>
    <dgm:pt modelId="{1EE98E4F-63DB-4E2A-909C-DA02DF290777}">
      <dgm:prSet phldrT="[Texto]"/>
      <dgm:spPr/>
      <dgm:t>
        <a:bodyPr/>
        <a:lstStyle/>
        <a:p>
          <a:r>
            <a:rPr lang="es-PE" dirty="0" smtClean="0"/>
            <a:t>Experiencia turística </a:t>
          </a:r>
          <a:endParaRPr lang="es-PE" dirty="0"/>
        </a:p>
      </dgm:t>
    </dgm:pt>
    <dgm:pt modelId="{11E80EA5-B57D-40F4-8D14-E2219EA1E79E}" type="parTrans" cxnId="{4837E802-232E-403F-BDDD-598C777F5169}">
      <dgm:prSet/>
      <dgm:spPr/>
      <dgm:t>
        <a:bodyPr/>
        <a:lstStyle/>
        <a:p>
          <a:endParaRPr lang="es-PE"/>
        </a:p>
      </dgm:t>
    </dgm:pt>
    <dgm:pt modelId="{989659B3-1F1F-4762-8871-E80603860776}" type="sibTrans" cxnId="{4837E802-232E-403F-BDDD-598C777F5169}">
      <dgm:prSet/>
      <dgm:spPr/>
      <dgm:t>
        <a:bodyPr/>
        <a:lstStyle/>
        <a:p>
          <a:endParaRPr lang="es-PE"/>
        </a:p>
      </dgm:t>
    </dgm:pt>
    <dgm:pt modelId="{F23E39FA-AC41-47DD-8D3A-6AA46DF5E919}" type="pres">
      <dgm:prSet presAssocID="{CB4852C2-FBC6-4EFA-BFCE-4AD450DB665B}" presName="linear" presStyleCnt="0">
        <dgm:presLayoutVars>
          <dgm:dir/>
          <dgm:animLvl val="lvl"/>
          <dgm:resizeHandles val="exact"/>
        </dgm:presLayoutVars>
      </dgm:prSet>
      <dgm:spPr/>
      <dgm:t>
        <a:bodyPr/>
        <a:lstStyle/>
        <a:p>
          <a:endParaRPr lang="es-PE"/>
        </a:p>
      </dgm:t>
    </dgm:pt>
    <dgm:pt modelId="{0E5AFE1B-42BA-419F-B8DB-F779410F2AB0}" type="pres">
      <dgm:prSet presAssocID="{0E85A162-93FC-4AEF-BEAA-3FF23B6A9D75}" presName="parentLin" presStyleCnt="0"/>
      <dgm:spPr/>
    </dgm:pt>
    <dgm:pt modelId="{6D5CDFD3-1B50-43B0-8F28-41916356B19C}" type="pres">
      <dgm:prSet presAssocID="{0E85A162-93FC-4AEF-BEAA-3FF23B6A9D75}" presName="parentLeftMargin" presStyleLbl="node1" presStyleIdx="0" presStyleCnt="3"/>
      <dgm:spPr/>
      <dgm:t>
        <a:bodyPr/>
        <a:lstStyle/>
        <a:p>
          <a:endParaRPr lang="es-PE"/>
        </a:p>
      </dgm:t>
    </dgm:pt>
    <dgm:pt modelId="{0FEF099C-838A-421A-BFC8-D75FED147FE8}" type="pres">
      <dgm:prSet presAssocID="{0E85A162-93FC-4AEF-BEAA-3FF23B6A9D75}" presName="parentText" presStyleLbl="node1" presStyleIdx="0" presStyleCnt="3">
        <dgm:presLayoutVars>
          <dgm:chMax val="0"/>
          <dgm:bulletEnabled val="1"/>
        </dgm:presLayoutVars>
      </dgm:prSet>
      <dgm:spPr/>
      <dgm:t>
        <a:bodyPr/>
        <a:lstStyle/>
        <a:p>
          <a:endParaRPr lang="es-PE"/>
        </a:p>
      </dgm:t>
    </dgm:pt>
    <dgm:pt modelId="{3E23F302-2BD7-4E36-A950-8F2F006F598F}" type="pres">
      <dgm:prSet presAssocID="{0E85A162-93FC-4AEF-BEAA-3FF23B6A9D75}" presName="negativeSpace" presStyleCnt="0"/>
      <dgm:spPr/>
    </dgm:pt>
    <dgm:pt modelId="{4925CC78-4539-40C8-80D4-72A0091F3818}" type="pres">
      <dgm:prSet presAssocID="{0E85A162-93FC-4AEF-BEAA-3FF23B6A9D75}" presName="childText" presStyleLbl="conFgAcc1" presStyleIdx="0" presStyleCnt="3">
        <dgm:presLayoutVars>
          <dgm:bulletEnabled val="1"/>
        </dgm:presLayoutVars>
      </dgm:prSet>
      <dgm:spPr/>
    </dgm:pt>
    <dgm:pt modelId="{2C4524EB-B9B3-4D54-A8F0-2CA3C3412096}" type="pres">
      <dgm:prSet presAssocID="{FE444F33-D022-4C7C-9489-452079292819}" presName="spaceBetweenRectangles" presStyleCnt="0"/>
      <dgm:spPr/>
    </dgm:pt>
    <dgm:pt modelId="{EA681F0D-E3E4-49A0-8C68-AD538071385F}" type="pres">
      <dgm:prSet presAssocID="{A0AA1298-1FA0-400B-BCBC-0F010CAB8C6A}" presName="parentLin" presStyleCnt="0"/>
      <dgm:spPr/>
    </dgm:pt>
    <dgm:pt modelId="{67C48F73-6723-4D9C-A439-E0701F2E5428}" type="pres">
      <dgm:prSet presAssocID="{A0AA1298-1FA0-400B-BCBC-0F010CAB8C6A}" presName="parentLeftMargin" presStyleLbl="node1" presStyleIdx="0" presStyleCnt="3"/>
      <dgm:spPr/>
      <dgm:t>
        <a:bodyPr/>
        <a:lstStyle/>
        <a:p>
          <a:endParaRPr lang="es-PE"/>
        </a:p>
      </dgm:t>
    </dgm:pt>
    <dgm:pt modelId="{9C21C67F-100C-4C3E-9023-DCBB11DC1273}" type="pres">
      <dgm:prSet presAssocID="{A0AA1298-1FA0-400B-BCBC-0F010CAB8C6A}" presName="parentText" presStyleLbl="node1" presStyleIdx="1" presStyleCnt="3">
        <dgm:presLayoutVars>
          <dgm:chMax val="0"/>
          <dgm:bulletEnabled val="1"/>
        </dgm:presLayoutVars>
      </dgm:prSet>
      <dgm:spPr/>
      <dgm:t>
        <a:bodyPr/>
        <a:lstStyle/>
        <a:p>
          <a:endParaRPr lang="es-PE"/>
        </a:p>
      </dgm:t>
    </dgm:pt>
    <dgm:pt modelId="{832BBB7C-DFC4-4AD3-B84E-045F095C7946}" type="pres">
      <dgm:prSet presAssocID="{A0AA1298-1FA0-400B-BCBC-0F010CAB8C6A}" presName="negativeSpace" presStyleCnt="0"/>
      <dgm:spPr/>
    </dgm:pt>
    <dgm:pt modelId="{795CC64C-A488-4CA5-8770-DB752B9791D6}" type="pres">
      <dgm:prSet presAssocID="{A0AA1298-1FA0-400B-BCBC-0F010CAB8C6A}" presName="childText" presStyleLbl="conFgAcc1" presStyleIdx="1" presStyleCnt="3">
        <dgm:presLayoutVars>
          <dgm:bulletEnabled val="1"/>
        </dgm:presLayoutVars>
      </dgm:prSet>
      <dgm:spPr/>
    </dgm:pt>
    <dgm:pt modelId="{F78AA368-6E21-420E-8A3D-7CCDFC67D4D0}" type="pres">
      <dgm:prSet presAssocID="{54753A9B-75DD-4C44-A939-0EB7F6FA8741}" presName="spaceBetweenRectangles" presStyleCnt="0"/>
      <dgm:spPr/>
    </dgm:pt>
    <dgm:pt modelId="{24E30784-9AC0-44CF-873F-B3CB26DF453F}" type="pres">
      <dgm:prSet presAssocID="{1EE98E4F-63DB-4E2A-909C-DA02DF290777}" presName="parentLin" presStyleCnt="0"/>
      <dgm:spPr/>
    </dgm:pt>
    <dgm:pt modelId="{4372D303-C8A0-4037-A10E-EB0D414593BB}" type="pres">
      <dgm:prSet presAssocID="{1EE98E4F-63DB-4E2A-909C-DA02DF290777}" presName="parentLeftMargin" presStyleLbl="node1" presStyleIdx="1" presStyleCnt="3"/>
      <dgm:spPr/>
      <dgm:t>
        <a:bodyPr/>
        <a:lstStyle/>
        <a:p>
          <a:endParaRPr lang="es-PE"/>
        </a:p>
      </dgm:t>
    </dgm:pt>
    <dgm:pt modelId="{B90613FB-CE05-4AC8-B9CC-15FE2D012CB6}" type="pres">
      <dgm:prSet presAssocID="{1EE98E4F-63DB-4E2A-909C-DA02DF290777}" presName="parentText" presStyleLbl="node1" presStyleIdx="2" presStyleCnt="3">
        <dgm:presLayoutVars>
          <dgm:chMax val="0"/>
          <dgm:bulletEnabled val="1"/>
        </dgm:presLayoutVars>
      </dgm:prSet>
      <dgm:spPr/>
      <dgm:t>
        <a:bodyPr/>
        <a:lstStyle/>
        <a:p>
          <a:endParaRPr lang="es-PE"/>
        </a:p>
      </dgm:t>
    </dgm:pt>
    <dgm:pt modelId="{2AFF2E96-2A2F-4184-8DFD-DE385D0CB340}" type="pres">
      <dgm:prSet presAssocID="{1EE98E4F-63DB-4E2A-909C-DA02DF290777}" presName="negativeSpace" presStyleCnt="0"/>
      <dgm:spPr/>
    </dgm:pt>
    <dgm:pt modelId="{9924122D-8D9A-4D0F-B9A7-4A14090C678E}" type="pres">
      <dgm:prSet presAssocID="{1EE98E4F-63DB-4E2A-909C-DA02DF290777}" presName="childText" presStyleLbl="conFgAcc1" presStyleIdx="2" presStyleCnt="3">
        <dgm:presLayoutVars>
          <dgm:bulletEnabled val="1"/>
        </dgm:presLayoutVars>
      </dgm:prSet>
      <dgm:spPr/>
    </dgm:pt>
  </dgm:ptLst>
  <dgm:cxnLst>
    <dgm:cxn modelId="{1BA70F35-7790-4526-B0C9-2BBA84FC2F92}" type="presOf" srcId="{1EE98E4F-63DB-4E2A-909C-DA02DF290777}" destId="{4372D303-C8A0-4037-A10E-EB0D414593BB}" srcOrd="0" destOrd="0" presId="urn:microsoft.com/office/officeart/2005/8/layout/list1"/>
    <dgm:cxn modelId="{BF8258F1-45EE-401B-A799-A91F4B44DFAC}" type="presOf" srcId="{1EE98E4F-63DB-4E2A-909C-DA02DF290777}" destId="{B90613FB-CE05-4AC8-B9CC-15FE2D012CB6}" srcOrd="1" destOrd="0" presId="urn:microsoft.com/office/officeart/2005/8/layout/list1"/>
    <dgm:cxn modelId="{74430218-1360-49AD-B8CB-EA3B4FE111EA}" type="presOf" srcId="{A0AA1298-1FA0-400B-BCBC-0F010CAB8C6A}" destId="{67C48F73-6723-4D9C-A439-E0701F2E5428}" srcOrd="0" destOrd="0" presId="urn:microsoft.com/office/officeart/2005/8/layout/list1"/>
    <dgm:cxn modelId="{C7CB95B6-F855-4031-BDE5-A3CBC339060A}" type="presOf" srcId="{A0AA1298-1FA0-400B-BCBC-0F010CAB8C6A}" destId="{9C21C67F-100C-4C3E-9023-DCBB11DC1273}" srcOrd="1" destOrd="0" presId="urn:microsoft.com/office/officeart/2005/8/layout/list1"/>
    <dgm:cxn modelId="{F5172ACA-250C-46E3-90AA-E1E11343F20E}" type="presOf" srcId="{CB4852C2-FBC6-4EFA-BFCE-4AD450DB665B}" destId="{F23E39FA-AC41-47DD-8D3A-6AA46DF5E919}" srcOrd="0" destOrd="0" presId="urn:microsoft.com/office/officeart/2005/8/layout/list1"/>
    <dgm:cxn modelId="{E22B79D9-2A6A-4313-9B64-568FD77BAEE1}" srcId="{CB4852C2-FBC6-4EFA-BFCE-4AD450DB665B}" destId="{0E85A162-93FC-4AEF-BEAA-3FF23B6A9D75}" srcOrd="0" destOrd="0" parTransId="{718DC9C3-43E1-4D0A-A30A-D6C554E6DB48}" sibTransId="{FE444F33-D022-4C7C-9489-452079292819}"/>
    <dgm:cxn modelId="{2811E34D-47E4-48D6-80E7-B061A64B4FFB}" srcId="{CB4852C2-FBC6-4EFA-BFCE-4AD450DB665B}" destId="{A0AA1298-1FA0-400B-BCBC-0F010CAB8C6A}" srcOrd="1" destOrd="0" parTransId="{70FD213C-8A0F-4180-917D-75D03C68CB79}" sibTransId="{54753A9B-75DD-4C44-A939-0EB7F6FA8741}"/>
    <dgm:cxn modelId="{C18775BA-810E-42BC-8B45-B1F614C4C717}" type="presOf" srcId="{0E85A162-93FC-4AEF-BEAA-3FF23B6A9D75}" destId="{0FEF099C-838A-421A-BFC8-D75FED147FE8}" srcOrd="1" destOrd="0" presId="urn:microsoft.com/office/officeart/2005/8/layout/list1"/>
    <dgm:cxn modelId="{B17ECC99-CFC9-4AB4-9AF6-3DDC7CC2C7FA}" type="presOf" srcId="{0E85A162-93FC-4AEF-BEAA-3FF23B6A9D75}" destId="{6D5CDFD3-1B50-43B0-8F28-41916356B19C}" srcOrd="0" destOrd="0" presId="urn:microsoft.com/office/officeart/2005/8/layout/list1"/>
    <dgm:cxn modelId="{4837E802-232E-403F-BDDD-598C777F5169}" srcId="{CB4852C2-FBC6-4EFA-BFCE-4AD450DB665B}" destId="{1EE98E4F-63DB-4E2A-909C-DA02DF290777}" srcOrd="2" destOrd="0" parTransId="{11E80EA5-B57D-40F4-8D14-E2219EA1E79E}" sibTransId="{989659B3-1F1F-4762-8871-E80603860776}"/>
    <dgm:cxn modelId="{D4A35570-2F97-47D9-9E6B-4F41177799A2}" type="presParOf" srcId="{F23E39FA-AC41-47DD-8D3A-6AA46DF5E919}" destId="{0E5AFE1B-42BA-419F-B8DB-F779410F2AB0}" srcOrd="0" destOrd="0" presId="urn:microsoft.com/office/officeart/2005/8/layout/list1"/>
    <dgm:cxn modelId="{24E1265E-082F-4797-A885-86D9A7BFF373}" type="presParOf" srcId="{0E5AFE1B-42BA-419F-B8DB-F779410F2AB0}" destId="{6D5CDFD3-1B50-43B0-8F28-41916356B19C}" srcOrd="0" destOrd="0" presId="urn:microsoft.com/office/officeart/2005/8/layout/list1"/>
    <dgm:cxn modelId="{68009DCC-736E-4C33-A3B1-D60A771D40E4}" type="presParOf" srcId="{0E5AFE1B-42BA-419F-B8DB-F779410F2AB0}" destId="{0FEF099C-838A-421A-BFC8-D75FED147FE8}" srcOrd="1" destOrd="0" presId="urn:microsoft.com/office/officeart/2005/8/layout/list1"/>
    <dgm:cxn modelId="{CA65934E-4301-4E72-855A-07878D42B414}" type="presParOf" srcId="{F23E39FA-AC41-47DD-8D3A-6AA46DF5E919}" destId="{3E23F302-2BD7-4E36-A950-8F2F006F598F}" srcOrd="1" destOrd="0" presId="urn:microsoft.com/office/officeart/2005/8/layout/list1"/>
    <dgm:cxn modelId="{2CB15649-7498-4590-BD77-B48BDA3FBAB1}" type="presParOf" srcId="{F23E39FA-AC41-47DD-8D3A-6AA46DF5E919}" destId="{4925CC78-4539-40C8-80D4-72A0091F3818}" srcOrd="2" destOrd="0" presId="urn:microsoft.com/office/officeart/2005/8/layout/list1"/>
    <dgm:cxn modelId="{F394FFFB-E20E-4727-9BCA-5E6AAB24A880}" type="presParOf" srcId="{F23E39FA-AC41-47DD-8D3A-6AA46DF5E919}" destId="{2C4524EB-B9B3-4D54-A8F0-2CA3C3412096}" srcOrd="3" destOrd="0" presId="urn:microsoft.com/office/officeart/2005/8/layout/list1"/>
    <dgm:cxn modelId="{F3C01EBC-F7BF-43B8-9EB2-605197288FDF}" type="presParOf" srcId="{F23E39FA-AC41-47DD-8D3A-6AA46DF5E919}" destId="{EA681F0D-E3E4-49A0-8C68-AD538071385F}" srcOrd="4" destOrd="0" presId="urn:microsoft.com/office/officeart/2005/8/layout/list1"/>
    <dgm:cxn modelId="{7D4D45AA-F477-4108-A1D6-C09A5C5F1374}" type="presParOf" srcId="{EA681F0D-E3E4-49A0-8C68-AD538071385F}" destId="{67C48F73-6723-4D9C-A439-E0701F2E5428}" srcOrd="0" destOrd="0" presId="urn:microsoft.com/office/officeart/2005/8/layout/list1"/>
    <dgm:cxn modelId="{6964FD71-3EDD-465C-B7AB-567113100D7C}" type="presParOf" srcId="{EA681F0D-E3E4-49A0-8C68-AD538071385F}" destId="{9C21C67F-100C-4C3E-9023-DCBB11DC1273}" srcOrd="1" destOrd="0" presId="urn:microsoft.com/office/officeart/2005/8/layout/list1"/>
    <dgm:cxn modelId="{86DF5D1E-C867-4A21-8183-B455AF169111}" type="presParOf" srcId="{F23E39FA-AC41-47DD-8D3A-6AA46DF5E919}" destId="{832BBB7C-DFC4-4AD3-B84E-045F095C7946}" srcOrd="5" destOrd="0" presId="urn:microsoft.com/office/officeart/2005/8/layout/list1"/>
    <dgm:cxn modelId="{E8F87DDA-B943-490F-8B96-FAABE1EA9EA2}" type="presParOf" srcId="{F23E39FA-AC41-47DD-8D3A-6AA46DF5E919}" destId="{795CC64C-A488-4CA5-8770-DB752B9791D6}" srcOrd="6" destOrd="0" presId="urn:microsoft.com/office/officeart/2005/8/layout/list1"/>
    <dgm:cxn modelId="{8830D9A4-69A9-40D2-BCF9-83F11E132D0A}" type="presParOf" srcId="{F23E39FA-AC41-47DD-8D3A-6AA46DF5E919}" destId="{F78AA368-6E21-420E-8A3D-7CCDFC67D4D0}" srcOrd="7" destOrd="0" presId="urn:microsoft.com/office/officeart/2005/8/layout/list1"/>
    <dgm:cxn modelId="{E770F508-6E5C-4B85-AD88-DB9F9029E46A}" type="presParOf" srcId="{F23E39FA-AC41-47DD-8D3A-6AA46DF5E919}" destId="{24E30784-9AC0-44CF-873F-B3CB26DF453F}" srcOrd="8" destOrd="0" presId="urn:microsoft.com/office/officeart/2005/8/layout/list1"/>
    <dgm:cxn modelId="{E86A6972-7ADA-465D-B3EE-DF94A4023F27}" type="presParOf" srcId="{24E30784-9AC0-44CF-873F-B3CB26DF453F}" destId="{4372D303-C8A0-4037-A10E-EB0D414593BB}" srcOrd="0" destOrd="0" presId="urn:microsoft.com/office/officeart/2005/8/layout/list1"/>
    <dgm:cxn modelId="{5FCFC99C-326D-4191-BD6A-B3784B3E3280}" type="presParOf" srcId="{24E30784-9AC0-44CF-873F-B3CB26DF453F}" destId="{B90613FB-CE05-4AC8-B9CC-15FE2D012CB6}" srcOrd="1" destOrd="0" presId="urn:microsoft.com/office/officeart/2005/8/layout/list1"/>
    <dgm:cxn modelId="{AFD4B55A-ED3C-4C0D-9FC3-57D5531D66C8}" type="presParOf" srcId="{F23E39FA-AC41-47DD-8D3A-6AA46DF5E919}" destId="{2AFF2E96-2A2F-4184-8DFD-DE385D0CB340}" srcOrd="9" destOrd="0" presId="urn:microsoft.com/office/officeart/2005/8/layout/list1"/>
    <dgm:cxn modelId="{5AE1FCB0-7E6A-43F1-BB2E-564B5ED32CC2}" type="presParOf" srcId="{F23E39FA-AC41-47DD-8D3A-6AA46DF5E919}" destId="{9924122D-8D9A-4D0F-B9A7-4A14090C678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5CC78-4539-40C8-80D4-72A0091F3818}">
      <dsp:nvSpPr>
        <dsp:cNvPr id="0" name=""/>
        <dsp:cNvSpPr/>
      </dsp:nvSpPr>
      <dsp:spPr>
        <a:xfrm>
          <a:off x="0" y="461410"/>
          <a:ext cx="7787208" cy="781200"/>
        </a:xfrm>
        <a:prstGeom prst="rect">
          <a:avLst/>
        </a:prstGeom>
        <a:solidFill>
          <a:schemeClr val="lt1">
            <a:alpha val="9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EF099C-838A-421A-BFC8-D75FED147FE8}">
      <dsp:nvSpPr>
        <dsp:cNvPr id="0" name=""/>
        <dsp:cNvSpPr/>
      </dsp:nvSpPr>
      <dsp:spPr>
        <a:xfrm>
          <a:off x="389360" y="3850"/>
          <a:ext cx="5451045" cy="915120"/>
        </a:xfrm>
        <a:prstGeom prst="roundRect">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37" tIns="0" rIns="206037" bIns="0" numCol="1" spcCol="1270" anchor="ctr" anchorCtr="0">
          <a:noAutofit/>
        </a:bodyPr>
        <a:lstStyle/>
        <a:p>
          <a:pPr lvl="0" algn="l" defTabSz="1377950">
            <a:lnSpc>
              <a:spcPct val="90000"/>
            </a:lnSpc>
            <a:spcBef>
              <a:spcPct val="0"/>
            </a:spcBef>
            <a:spcAft>
              <a:spcPct val="35000"/>
            </a:spcAft>
          </a:pPr>
          <a:r>
            <a:rPr lang="es-PE" sz="3100" kern="1200" dirty="0" smtClean="0"/>
            <a:t>Paquete turístico </a:t>
          </a:r>
          <a:endParaRPr lang="es-PE" sz="3100" kern="1200" dirty="0"/>
        </a:p>
      </dsp:txBody>
      <dsp:txXfrm>
        <a:off x="434032" y="48522"/>
        <a:ext cx="5361701" cy="825776"/>
      </dsp:txXfrm>
    </dsp:sp>
    <dsp:sp modelId="{795CC64C-A488-4CA5-8770-DB752B9791D6}">
      <dsp:nvSpPr>
        <dsp:cNvPr id="0" name=""/>
        <dsp:cNvSpPr/>
      </dsp:nvSpPr>
      <dsp:spPr>
        <a:xfrm>
          <a:off x="0" y="1867570"/>
          <a:ext cx="7787208" cy="781200"/>
        </a:xfrm>
        <a:prstGeom prst="rect">
          <a:avLst/>
        </a:prstGeom>
        <a:solidFill>
          <a:schemeClr val="lt1">
            <a:alpha val="90000"/>
            <a:hueOff val="0"/>
            <a:satOff val="0"/>
            <a:lumOff val="0"/>
            <a:alphaOff val="0"/>
          </a:schemeClr>
        </a:solidFill>
        <a:ln w="25400" cap="flat" cmpd="sng" algn="ctr">
          <a:solidFill>
            <a:schemeClr val="accent6">
              <a:shade val="50000"/>
              <a:hueOff val="-307796"/>
              <a:satOff val="20520"/>
              <a:lumOff val="26790"/>
              <a:alphaOff val="0"/>
            </a:schemeClr>
          </a:solidFill>
          <a:prstDash val="solid"/>
        </a:ln>
        <a:effectLst/>
      </dsp:spPr>
      <dsp:style>
        <a:lnRef idx="2">
          <a:scrgbClr r="0" g="0" b="0"/>
        </a:lnRef>
        <a:fillRef idx="1">
          <a:scrgbClr r="0" g="0" b="0"/>
        </a:fillRef>
        <a:effectRef idx="0">
          <a:scrgbClr r="0" g="0" b="0"/>
        </a:effectRef>
        <a:fontRef idx="minor"/>
      </dsp:style>
    </dsp:sp>
    <dsp:sp modelId="{9C21C67F-100C-4C3E-9023-DCBB11DC1273}">
      <dsp:nvSpPr>
        <dsp:cNvPr id="0" name=""/>
        <dsp:cNvSpPr/>
      </dsp:nvSpPr>
      <dsp:spPr>
        <a:xfrm>
          <a:off x="389360" y="1410010"/>
          <a:ext cx="5451045" cy="915120"/>
        </a:xfrm>
        <a:prstGeom prst="roundRect">
          <a:avLst/>
        </a:prstGeom>
        <a:solidFill>
          <a:schemeClr val="accent6">
            <a:shade val="50000"/>
            <a:hueOff val="-307796"/>
            <a:satOff val="20520"/>
            <a:lumOff val="267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37" tIns="0" rIns="206037" bIns="0" numCol="1" spcCol="1270" anchor="ctr" anchorCtr="0">
          <a:noAutofit/>
        </a:bodyPr>
        <a:lstStyle/>
        <a:p>
          <a:pPr lvl="0" algn="l" defTabSz="1377950">
            <a:lnSpc>
              <a:spcPct val="90000"/>
            </a:lnSpc>
            <a:spcBef>
              <a:spcPct val="0"/>
            </a:spcBef>
            <a:spcAft>
              <a:spcPct val="35000"/>
            </a:spcAft>
          </a:pPr>
          <a:r>
            <a:rPr lang="es-PE" sz="3100" kern="1200" dirty="0" smtClean="0"/>
            <a:t>Producto turístico </a:t>
          </a:r>
          <a:endParaRPr lang="es-PE" sz="3100" kern="1200" dirty="0"/>
        </a:p>
      </dsp:txBody>
      <dsp:txXfrm>
        <a:off x="434032" y="1454682"/>
        <a:ext cx="5361701" cy="825776"/>
      </dsp:txXfrm>
    </dsp:sp>
    <dsp:sp modelId="{9924122D-8D9A-4D0F-B9A7-4A14090C678E}">
      <dsp:nvSpPr>
        <dsp:cNvPr id="0" name=""/>
        <dsp:cNvSpPr/>
      </dsp:nvSpPr>
      <dsp:spPr>
        <a:xfrm>
          <a:off x="0" y="3273730"/>
          <a:ext cx="7787208" cy="781200"/>
        </a:xfrm>
        <a:prstGeom prst="rect">
          <a:avLst/>
        </a:prstGeom>
        <a:solidFill>
          <a:schemeClr val="lt1">
            <a:alpha val="90000"/>
            <a:hueOff val="0"/>
            <a:satOff val="0"/>
            <a:lumOff val="0"/>
            <a:alphaOff val="0"/>
          </a:schemeClr>
        </a:solidFill>
        <a:ln w="25400" cap="flat" cmpd="sng" algn="ctr">
          <a:solidFill>
            <a:schemeClr val="accent6">
              <a:shade val="50000"/>
              <a:hueOff val="-307796"/>
              <a:satOff val="20520"/>
              <a:lumOff val="26790"/>
              <a:alphaOff val="0"/>
            </a:schemeClr>
          </a:solidFill>
          <a:prstDash val="solid"/>
        </a:ln>
        <a:effectLst/>
      </dsp:spPr>
      <dsp:style>
        <a:lnRef idx="2">
          <a:scrgbClr r="0" g="0" b="0"/>
        </a:lnRef>
        <a:fillRef idx="1">
          <a:scrgbClr r="0" g="0" b="0"/>
        </a:fillRef>
        <a:effectRef idx="0">
          <a:scrgbClr r="0" g="0" b="0"/>
        </a:effectRef>
        <a:fontRef idx="minor"/>
      </dsp:style>
    </dsp:sp>
    <dsp:sp modelId="{B90613FB-CE05-4AC8-B9CC-15FE2D012CB6}">
      <dsp:nvSpPr>
        <dsp:cNvPr id="0" name=""/>
        <dsp:cNvSpPr/>
      </dsp:nvSpPr>
      <dsp:spPr>
        <a:xfrm>
          <a:off x="389360" y="2816170"/>
          <a:ext cx="5451045" cy="915120"/>
        </a:xfrm>
        <a:prstGeom prst="roundRect">
          <a:avLst/>
        </a:prstGeom>
        <a:solidFill>
          <a:schemeClr val="accent6">
            <a:shade val="50000"/>
            <a:hueOff val="-307796"/>
            <a:satOff val="20520"/>
            <a:lumOff val="267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37" tIns="0" rIns="206037" bIns="0" numCol="1" spcCol="1270" anchor="ctr" anchorCtr="0">
          <a:noAutofit/>
        </a:bodyPr>
        <a:lstStyle/>
        <a:p>
          <a:pPr lvl="0" algn="l" defTabSz="1377950">
            <a:lnSpc>
              <a:spcPct val="90000"/>
            </a:lnSpc>
            <a:spcBef>
              <a:spcPct val="0"/>
            </a:spcBef>
            <a:spcAft>
              <a:spcPct val="35000"/>
            </a:spcAft>
          </a:pPr>
          <a:r>
            <a:rPr lang="es-PE" sz="3100" kern="1200" dirty="0" smtClean="0"/>
            <a:t>Experiencia turística </a:t>
          </a:r>
          <a:endParaRPr lang="es-PE" sz="3100" kern="1200" dirty="0"/>
        </a:p>
      </dsp:txBody>
      <dsp:txXfrm>
        <a:off x="434032" y="2860842"/>
        <a:ext cx="5361701"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B2C709A-8665-4528-932C-284F3A21E606}" type="datetimeFigureOut">
              <a:rPr lang="es-PE" smtClean="0"/>
              <a:pPr/>
              <a:t>20/11/2017</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5C0CCEF6-B8F6-4628-91C9-64E7F97E0FC4}"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57200" y="274638"/>
            <a:ext cx="6923112" cy="1143000"/>
          </a:xfrm>
        </p:spPr>
        <p:txBody>
          <a:bodyPr>
            <a:normAutofit/>
          </a:bodyPr>
          <a:lstStyle>
            <a:lvl1pPr>
              <a:defRPr sz="2000">
                <a:latin typeface="AvenirNext LT Pro Bold" pitchFamily="34" charset="0"/>
              </a:defRPr>
            </a:lvl1pPr>
          </a:lstStyle>
          <a:p>
            <a:r>
              <a:rPr lang="es-ES" dirty="0" smtClean="0"/>
              <a:t>HAGA CLIC PARA MODIFICAR EL ESTILO DE TÍTULO DEL PATRÓN</a:t>
            </a:r>
            <a:endParaRPr lang="es-PE" dirty="0"/>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1B2C709A-8665-4528-932C-284F3A21E606}" type="datetimeFigureOut">
              <a:rPr lang="es-PE" smtClean="0"/>
              <a:pPr/>
              <a:t>20/11/2017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C0CCEF6-B8F6-4628-91C9-64E7F97E0FC4}"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vertical"/>
          <p:cNvSpPr>
            <a:spLocks noGrp="1"/>
          </p:cNvSpPr>
          <p:nvPr>
            <p:ph type="title" orient="vert" hasCustomPrompt="1"/>
          </p:nvPr>
        </p:nvSpPr>
        <p:spPr>
          <a:xfrm>
            <a:off x="6012160" y="260648"/>
            <a:ext cx="1326976" cy="5851525"/>
          </a:xfrm>
        </p:spPr>
        <p:txBody>
          <a:bodyPr vert="eaVert">
            <a:normAutofit/>
          </a:bodyPr>
          <a:lstStyle>
            <a:lvl1pPr>
              <a:defRPr sz="2000">
                <a:latin typeface="AvenirNext LT Pro Bold" pitchFamily="34" charset="0"/>
              </a:defRPr>
            </a:lvl1pPr>
          </a:lstStyle>
          <a:p>
            <a:r>
              <a:rPr lang="es-ES" dirty="0" smtClean="0"/>
              <a:t>HAGA CLIC PARA MODIFICAR EL ESTILO DE TÍTULO DEL PATRÓN</a:t>
            </a:r>
            <a:endParaRPr lang="es-PE" dirty="0"/>
          </a:p>
        </p:txBody>
      </p:sp>
      <p:sp>
        <p:nvSpPr>
          <p:cNvPr id="3" name="2 Marcador de texto vertical"/>
          <p:cNvSpPr>
            <a:spLocks noGrp="1"/>
          </p:cNvSpPr>
          <p:nvPr>
            <p:ph type="body" orient="vert" idx="1"/>
          </p:nvPr>
        </p:nvSpPr>
        <p:spPr>
          <a:xfrm>
            <a:off x="457200" y="274638"/>
            <a:ext cx="5626968" cy="5851525"/>
          </a:xfr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PE" dirty="0"/>
          </a:p>
        </p:txBody>
      </p:sp>
      <p:sp>
        <p:nvSpPr>
          <p:cNvPr id="4" name="3 Marcador de fecha"/>
          <p:cNvSpPr>
            <a:spLocks noGrp="1"/>
          </p:cNvSpPr>
          <p:nvPr>
            <p:ph type="dt" sz="half" idx="10"/>
          </p:nvPr>
        </p:nvSpPr>
        <p:spPr/>
        <p:txBody>
          <a:bodyPr/>
          <a:lstStyle/>
          <a:p>
            <a:fld id="{1B2C709A-8665-4528-932C-284F3A21E606}" type="datetimeFigureOut">
              <a:rPr lang="es-PE" smtClean="0"/>
              <a:pPr/>
              <a:t>20/11/2017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C0CCEF6-B8F6-4628-91C9-64E7F97E0FC4}"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hasCustomPrompt="1"/>
          </p:nvPr>
        </p:nvSpPr>
        <p:spPr>
          <a:xfrm>
            <a:off x="685800" y="2130425"/>
            <a:ext cx="7772400" cy="1470025"/>
          </a:xfrm>
        </p:spPr>
        <p:txBody>
          <a:bodyPr>
            <a:normAutofit/>
          </a:bodyPr>
          <a:lstStyle>
            <a:lvl1pPr>
              <a:defRPr sz="2000">
                <a:solidFill>
                  <a:schemeClr val="bg1"/>
                </a:solidFill>
                <a:latin typeface="AvenirNext LT Pro Bold" pitchFamily="34" charset="0"/>
              </a:defRPr>
            </a:lvl1pPr>
          </a:lstStyle>
          <a:p>
            <a:r>
              <a:rPr lang="es-ES" dirty="0" smtClean="0"/>
              <a:t>HAGA CLIC PARA MODIFICAR EL ESTILO DE TÍTULO DEL PATRÓN</a:t>
            </a:r>
            <a:endParaRPr lang="es-PE" dirty="0"/>
          </a:p>
        </p:txBody>
      </p:sp>
      <p:sp>
        <p:nvSpPr>
          <p:cNvPr id="3" name="2 Subtítulo"/>
          <p:cNvSpPr>
            <a:spLocks noGrp="1"/>
          </p:cNvSpPr>
          <p:nvPr>
            <p:ph type="subTitle" idx="1"/>
          </p:nvPr>
        </p:nvSpPr>
        <p:spPr>
          <a:xfrm>
            <a:off x="1371600" y="3886200"/>
            <a:ext cx="6400800" cy="1198984"/>
          </a:xfrm>
        </p:spPr>
        <p:txBody>
          <a:bodyPr>
            <a:normAutofit/>
          </a:bodyPr>
          <a:lstStyle>
            <a:lvl1pPr marL="0" indent="0" algn="ctr">
              <a:buNone/>
              <a:defRPr sz="2900">
                <a:solidFill>
                  <a:schemeClr val="bg1"/>
                </a:solidFill>
                <a:latin typeface="AvenirNext LT Pro Regular"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PE" dirty="0"/>
          </a:p>
        </p:txBody>
      </p:sp>
      <p:sp>
        <p:nvSpPr>
          <p:cNvPr id="4" name="3 Marcador de fecha"/>
          <p:cNvSpPr>
            <a:spLocks noGrp="1"/>
          </p:cNvSpPr>
          <p:nvPr>
            <p:ph type="dt" sz="half" idx="10"/>
          </p:nvPr>
        </p:nvSpPr>
        <p:spPr/>
        <p:txBody>
          <a:bodyPr/>
          <a:lstStyle/>
          <a:p>
            <a:fld id="{1B2C709A-8665-4528-932C-284F3A21E606}" type="datetimeFigureOut">
              <a:rPr lang="es-PE" smtClean="0"/>
              <a:pPr/>
              <a:t>20/11/2017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C0CCEF6-B8F6-4628-91C9-64E7F97E0FC4}"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57200" y="274638"/>
            <a:ext cx="6707088" cy="1143000"/>
          </a:xfrm>
        </p:spPr>
        <p:txBody>
          <a:bodyPr>
            <a:normAutofit/>
          </a:bodyPr>
          <a:lstStyle>
            <a:lvl1pPr>
              <a:defRPr sz="2000">
                <a:latin typeface="AvenirNext LT Pro Bold" pitchFamily="34" charset="0"/>
              </a:defRPr>
            </a:lvl1pPr>
          </a:lstStyle>
          <a:p>
            <a:r>
              <a:rPr lang="es-ES" dirty="0" smtClean="0"/>
              <a:t>HAGA CLIC PARA MODIFICAR EL ESTILO DE TÍTULO DEL PATRÓN</a:t>
            </a:r>
            <a:endParaRPr lang="es-PE"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1B2C709A-8665-4528-932C-284F3A21E606}" type="datetimeFigureOut">
              <a:rPr lang="es-PE" smtClean="0"/>
              <a:pPr/>
              <a:t>20/11/2017</a:t>
            </a:fld>
            <a:endParaRPr lang="es-PE"/>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5C0CCEF6-B8F6-4628-91C9-64E7F97E0FC4}"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55576" y="3645024"/>
            <a:ext cx="7772400" cy="1362075"/>
          </a:xfrm>
        </p:spPr>
        <p:txBody>
          <a:bodyPr anchor="t">
            <a:normAutofit/>
          </a:bodyPr>
          <a:lstStyle>
            <a:lvl1pPr algn="ctr">
              <a:defRPr sz="2000" b="1" cap="all">
                <a:solidFill>
                  <a:schemeClr val="bg1"/>
                </a:solidFill>
                <a:latin typeface="AvenirNext LT Pro Bold" pitchFamily="34" charset="0"/>
              </a:defRPr>
            </a:lvl1pPr>
          </a:lstStyle>
          <a:p>
            <a:r>
              <a:rPr lang="es-ES" dirty="0" smtClean="0"/>
              <a:t>Haga clic para modificar el estilo de título del patrón</a:t>
            </a:r>
            <a:endParaRPr lang="es-PE" dirty="0"/>
          </a:p>
        </p:txBody>
      </p:sp>
      <p:sp>
        <p:nvSpPr>
          <p:cNvPr id="3" name="2 Marcador de texto"/>
          <p:cNvSpPr>
            <a:spLocks noGrp="1"/>
          </p:cNvSpPr>
          <p:nvPr>
            <p:ph type="body" idx="1"/>
          </p:nvPr>
        </p:nvSpPr>
        <p:spPr>
          <a:xfrm>
            <a:off x="755576" y="2060848"/>
            <a:ext cx="7772400" cy="1500187"/>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4" name="3 Marcador de fecha"/>
          <p:cNvSpPr>
            <a:spLocks noGrp="1"/>
          </p:cNvSpPr>
          <p:nvPr>
            <p:ph type="dt" sz="half" idx="10"/>
          </p:nvPr>
        </p:nvSpPr>
        <p:spPr/>
        <p:txBody>
          <a:bodyPr/>
          <a:lstStyle/>
          <a:p>
            <a:fld id="{1B2C709A-8665-4528-932C-284F3A21E606}" type="datetimeFigureOut">
              <a:rPr lang="es-PE" smtClean="0"/>
              <a:pPr/>
              <a:t>20/11/2017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C0CCEF6-B8F6-4628-91C9-64E7F97E0FC4}"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57200" y="274638"/>
            <a:ext cx="6779096" cy="1143000"/>
          </a:xfrm>
        </p:spPr>
        <p:txBody>
          <a:bodyPr>
            <a:normAutofit/>
          </a:bodyPr>
          <a:lstStyle>
            <a:lvl1pPr>
              <a:defRPr sz="2000">
                <a:latin typeface="AvenirNext LT Pro Bold" pitchFamily="34" charset="0"/>
              </a:defRPr>
            </a:lvl1pPr>
          </a:lstStyle>
          <a:p>
            <a:r>
              <a:rPr lang="es-ES" dirty="0" smtClean="0"/>
              <a:t>HAGA CLIC PARA MODIFICAR EL ESTILO DE TÍTULO DEL PATRÓN</a:t>
            </a:r>
            <a:endParaRPr lang="es-PE" dirty="0"/>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1B2C709A-8665-4528-932C-284F3A21E606}" type="datetimeFigureOut">
              <a:rPr lang="es-PE" smtClean="0"/>
              <a:pPr/>
              <a:t>20/11/2017</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5C0CCEF6-B8F6-4628-91C9-64E7F97E0FC4}"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57200" y="274638"/>
            <a:ext cx="6779096" cy="1143000"/>
          </a:xfrm>
        </p:spPr>
        <p:txBody>
          <a:bodyPr>
            <a:normAutofit/>
          </a:bodyPr>
          <a:lstStyle>
            <a:lvl1pPr>
              <a:defRPr sz="2000">
                <a:latin typeface="AvenirNext LT Pro Bold" pitchFamily="34" charset="0"/>
              </a:defRPr>
            </a:lvl1pPr>
          </a:lstStyle>
          <a:p>
            <a:r>
              <a:rPr lang="es-ES" dirty="0" smtClean="0"/>
              <a:t>HAGA CLIC PARA MODIFICAR EL ESTILO DE TÍTULO DEL PATRÓN</a:t>
            </a:r>
            <a:endParaRPr lang="es-PE" dirty="0"/>
          </a:p>
        </p:txBody>
      </p:sp>
      <p:sp>
        <p:nvSpPr>
          <p:cNvPr id="3" name="2 Marcador de fecha"/>
          <p:cNvSpPr>
            <a:spLocks noGrp="1"/>
          </p:cNvSpPr>
          <p:nvPr>
            <p:ph type="dt" sz="half" idx="10"/>
          </p:nvPr>
        </p:nvSpPr>
        <p:spPr/>
        <p:txBody>
          <a:bodyPr/>
          <a:lstStyle/>
          <a:p>
            <a:fld id="{1B2C709A-8665-4528-932C-284F3A21E606}" type="datetimeFigureOut">
              <a:rPr lang="es-PE" smtClean="0"/>
              <a:pPr/>
              <a:t>20/11/2017</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5C0CCEF6-B8F6-4628-91C9-64E7F97E0FC4}"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En blanc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B2C709A-8665-4528-932C-284F3A21E606}" type="datetimeFigureOut">
              <a:rPr lang="es-PE" smtClean="0"/>
              <a:pPr/>
              <a:t>20/11/2017</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5C0CCEF6-B8F6-4628-91C9-64E7F97E0FC4}"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atin typeface="AvenirNext LT Pro Bold" pitchFamily="34" charset="0"/>
              </a:defRPr>
            </a:lvl1pPr>
          </a:lstStyle>
          <a:p>
            <a:r>
              <a:rPr lang="es-ES" dirty="0" smtClean="0"/>
              <a:t>Haga clic para modificar el estilo de título del patrón</a:t>
            </a:r>
            <a:endParaRPr lang="es-PE" dirty="0"/>
          </a:p>
        </p:txBody>
      </p:sp>
      <p:sp>
        <p:nvSpPr>
          <p:cNvPr id="3" name="2 Marcador de contenido"/>
          <p:cNvSpPr>
            <a:spLocks noGrp="1"/>
          </p:cNvSpPr>
          <p:nvPr>
            <p:ph idx="1"/>
          </p:nvPr>
        </p:nvSpPr>
        <p:spPr>
          <a:xfrm>
            <a:off x="3575050" y="273050"/>
            <a:ext cx="3805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PE"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B2C709A-8665-4528-932C-284F3A21E606}" type="datetimeFigureOut">
              <a:rPr lang="es-PE" smtClean="0"/>
              <a:pPr/>
              <a:t>20/11/2017</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5C0CCEF6-B8F6-4628-91C9-64E7F97E0FC4}"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B2C709A-8665-4528-932C-284F3A21E606}" type="datetimeFigureOut">
              <a:rPr lang="es-PE" smtClean="0"/>
              <a:pPr/>
              <a:t>20/11/2017</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5C0CCEF6-B8F6-4628-91C9-64E7F97E0FC4}"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C709A-8665-4528-932C-284F3A21E606}" type="datetimeFigureOut">
              <a:rPr lang="es-PE" smtClean="0"/>
              <a:pPr/>
              <a:t>20/11/2017</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CCEF6-B8F6-4628-91C9-64E7F97E0FC4}"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4" r:id="rId6"/>
    <p:sldLayoutId id="2147483660"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628800"/>
            <a:ext cx="8229600" cy="4077072"/>
          </a:xfrm>
        </p:spPr>
        <p:txBody>
          <a:bodyPr>
            <a:noAutofit/>
          </a:bodyPr>
          <a:lstStyle/>
          <a:p>
            <a:pPr algn="just">
              <a:buFont typeface="Wingdings" pitchFamily="2" charset="2"/>
              <a:buChar char="q"/>
            </a:pPr>
            <a:r>
              <a:rPr lang="es-PE" sz="2700" dirty="0" smtClean="0"/>
              <a:t>Los núcleos turísticos generan enormes cantidades de residuos y de emisiones de gases contaminantes que pueden disminuir la calidad del aire y el agua. </a:t>
            </a:r>
          </a:p>
          <a:p>
            <a:pPr algn="just">
              <a:buFont typeface="Wingdings" pitchFamily="2" charset="2"/>
              <a:buChar char="q"/>
            </a:pPr>
            <a:r>
              <a:rPr lang="es-PE" sz="2700" dirty="0" smtClean="0"/>
              <a:t>En las primeras fases del desarrollo turístico, a no ser que previamente se estableciera un diseño del crecimiento, se suelen utilizar los mecanismos de eliminación de residuos tradicionales en la zona, como tirar los residuos líquidos al mar y a los ríos.</a:t>
            </a:r>
            <a:endParaRPr lang="es-PE" sz="2700" dirty="0"/>
          </a:p>
        </p:txBody>
      </p:sp>
    </p:spTree>
    <p:extLst>
      <p:ext uri="{BB962C8B-B14F-4D97-AF65-F5344CB8AC3E}">
        <p14:creationId xmlns:p14="http://schemas.microsoft.com/office/powerpoint/2010/main" val="204145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44824"/>
            <a:ext cx="8229600" cy="3273227"/>
          </a:xfrm>
        </p:spPr>
        <p:txBody>
          <a:bodyPr>
            <a:normAutofit/>
          </a:bodyPr>
          <a:lstStyle/>
          <a:p>
            <a:pPr algn="just">
              <a:buFont typeface="Wingdings" pitchFamily="2" charset="2"/>
              <a:buChar char="q"/>
            </a:pPr>
            <a:r>
              <a:rPr lang="es-PE" sz="2700" dirty="0" smtClean="0"/>
              <a:t>En algunas zonas </a:t>
            </a:r>
            <a:r>
              <a:rPr lang="es-PE" sz="2700" dirty="0"/>
              <a:t>e</a:t>
            </a:r>
            <a:r>
              <a:rPr lang="es-PE" sz="2700" dirty="0" smtClean="0"/>
              <a:t>l agua que utiliza un hotel de 5 estrellas durante 55 días podría calmar la necesidad de este líquido de 100 familias rurales durante tres años, según estimativos del Programa de Naciones Unidas para el Desarrollo (PNUD).</a:t>
            </a:r>
          </a:p>
          <a:p>
            <a:endParaRPr lang="es-PE" dirty="0"/>
          </a:p>
        </p:txBody>
      </p:sp>
    </p:spTree>
    <p:extLst>
      <p:ext uri="{BB962C8B-B14F-4D97-AF65-F5344CB8AC3E}">
        <p14:creationId xmlns:p14="http://schemas.microsoft.com/office/powerpoint/2010/main" val="1209330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844824"/>
            <a:ext cx="8229600" cy="3633267"/>
          </a:xfrm>
        </p:spPr>
        <p:txBody>
          <a:bodyPr>
            <a:normAutofit fontScale="85000" lnSpcReduction="10000"/>
          </a:bodyPr>
          <a:lstStyle/>
          <a:p>
            <a:pPr algn="just">
              <a:buFont typeface="Wingdings" pitchFamily="2" charset="2"/>
              <a:buChar char="q"/>
            </a:pPr>
            <a:r>
              <a:rPr lang="es-PE" dirty="0" smtClean="0"/>
              <a:t>El agua potable es un recurso fundamental y el consumo de agua por el sector turístico es elevado. </a:t>
            </a:r>
          </a:p>
          <a:p>
            <a:pPr algn="just">
              <a:buFont typeface="Wingdings" pitchFamily="2" charset="2"/>
              <a:buChar char="q"/>
            </a:pPr>
            <a:endParaRPr lang="es-PE" dirty="0" smtClean="0"/>
          </a:p>
          <a:p>
            <a:pPr algn="just">
              <a:buFont typeface="Wingdings" pitchFamily="2" charset="2"/>
              <a:buChar char="q"/>
            </a:pPr>
            <a:r>
              <a:rPr lang="es-PE" dirty="0" smtClean="0"/>
              <a:t>En los países en desarrollo se ha demostrado que el consumo diario de agua por turista puede ser hasta 10 a 15 veces mayor que el de los residentes locales. La mayor parte de la demanda turística se produce en lugares y en épocas en las que el agua es muy escasa, como en verano en zonas costeras áridas.</a:t>
            </a:r>
          </a:p>
          <a:p>
            <a:endParaRPr lang="es-PE" dirty="0"/>
          </a:p>
        </p:txBody>
      </p:sp>
    </p:spTree>
    <p:extLst>
      <p:ext uri="{BB962C8B-B14F-4D97-AF65-F5344CB8AC3E}">
        <p14:creationId xmlns:p14="http://schemas.microsoft.com/office/powerpoint/2010/main" val="458660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420888"/>
            <a:ext cx="8229600" cy="1440160"/>
          </a:xfrm>
        </p:spPr>
        <p:txBody>
          <a:bodyPr/>
          <a:lstStyle/>
          <a:p>
            <a:pPr algn="ctr">
              <a:buNone/>
            </a:pPr>
            <a:r>
              <a:rPr lang="es-PE" sz="2700" dirty="0" smtClean="0"/>
              <a:t>¿POR QUÉ LAS EMPRESAS TURÍSTICAS DEBERÍAN PREOCUPARSE POR EL MEDIO AMBIENTE? </a:t>
            </a:r>
          </a:p>
          <a:p>
            <a:endParaRPr lang="es-PE" dirty="0"/>
          </a:p>
        </p:txBody>
      </p:sp>
    </p:spTree>
    <p:extLst>
      <p:ext uri="{BB962C8B-B14F-4D97-AF65-F5344CB8AC3E}">
        <p14:creationId xmlns:p14="http://schemas.microsoft.com/office/powerpoint/2010/main" val="3499964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772816"/>
            <a:ext cx="8229600" cy="3633267"/>
          </a:xfrm>
        </p:spPr>
        <p:txBody>
          <a:bodyPr>
            <a:normAutofit/>
          </a:bodyPr>
          <a:lstStyle/>
          <a:p>
            <a:pPr algn="just">
              <a:buFont typeface="Wingdings" pitchFamily="2" charset="2"/>
              <a:buChar char="q"/>
            </a:pPr>
            <a:r>
              <a:rPr lang="es-PE" sz="2700" dirty="0" smtClean="0"/>
              <a:t>Solidaridad con generaciones futuras (desarrollo sostenible) </a:t>
            </a:r>
          </a:p>
          <a:p>
            <a:pPr algn="just">
              <a:buFont typeface="Wingdings" pitchFamily="2" charset="2"/>
              <a:buChar char="q"/>
            </a:pPr>
            <a:r>
              <a:rPr lang="es-PE" sz="2700" dirty="0" smtClean="0"/>
              <a:t>Afrontar presiones de diversos agentes (clientes, competidores, sociedad, grupos ecologistas, entre otros)</a:t>
            </a:r>
          </a:p>
          <a:p>
            <a:pPr algn="just">
              <a:buFont typeface="Wingdings" pitchFamily="2" charset="2"/>
              <a:buChar char="q"/>
            </a:pPr>
            <a:r>
              <a:rPr lang="es-PE" sz="2700" dirty="0" smtClean="0"/>
              <a:t>Medio ambiente como recurso esencial en el sector turístico </a:t>
            </a:r>
          </a:p>
          <a:p>
            <a:pPr algn="just">
              <a:buFont typeface="Wingdings" pitchFamily="2" charset="2"/>
              <a:buChar char="q"/>
            </a:pPr>
            <a:r>
              <a:rPr lang="es-PE" sz="2700" dirty="0" smtClean="0"/>
              <a:t>Posibilidad de mejorar beneficios empresariales </a:t>
            </a:r>
            <a:endParaRPr lang="es-PE" sz="2700" dirty="0"/>
          </a:p>
        </p:txBody>
      </p:sp>
    </p:spTree>
    <p:extLst>
      <p:ext uri="{BB962C8B-B14F-4D97-AF65-F5344CB8AC3E}">
        <p14:creationId xmlns:p14="http://schemas.microsoft.com/office/powerpoint/2010/main" val="3786840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844824"/>
            <a:ext cx="8229600" cy="3489251"/>
          </a:xfrm>
        </p:spPr>
        <p:txBody>
          <a:bodyPr>
            <a:normAutofit/>
          </a:bodyPr>
          <a:lstStyle/>
          <a:p>
            <a:pPr algn="just">
              <a:buFont typeface="Wingdings" pitchFamily="2" charset="2"/>
              <a:buChar char="q"/>
            </a:pPr>
            <a:r>
              <a:rPr lang="es-PE" sz="2700" dirty="0" smtClean="0"/>
              <a:t>Es esencial para la industria turística establecer gran prioridad a la reducción, gestión y tratamiento de las aguas residuales y en el control de los depósitos de basuras. Los efectos de las emisiones en el medio ambiente no se notan únicamente en el lugar de vertido o descarga: los contaminantes se dispersan y son transportados por el agua corriente o penetran en el suelo y llegan a los cursos de agua. </a:t>
            </a:r>
            <a:endParaRPr lang="es-PE" sz="2700" dirty="0"/>
          </a:p>
        </p:txBody>
      </p:sp>
    </p:spTree>
    <p:extLst>
      <p:ext uri="{BB962C8B-B14F-4D97-AF65-F5344CB8AC3E}">
        <p14:creationId xmlns:p14="http://schemas.microsoft.com/office/powerpoint/2010/main" val="552491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44824"/>
            <a:ext cx="8229600" cy="3633267"/>
          </a:xfrm>
        </p:spPr>
        <p:txBody>
          <a:bodyPr>
            <a:normAutofit/>
          </a:bodyPr>
          <a:lstStyle/>
          <a:p>
            <a:pPr algn="just">
              <a:buFont typeface="Wingdings" pitchFamily="2" charset="2"/>
              <a:buChar char="q"/>
            </a:pPr>
            <a:r>
              <a:rPr lang="es-PE" sz="2700" dirty="0" smtClean="0"/>
              <a:t>Se requieren políticas para reducir al mínimo el consumo de agua. </a:t>
            </a:r>
          </a:p>
          <a:p>
            <a:pPr algn="just">
              <a:buFont typeface="Wingdings" pitchFamily="2" charset="2"/>
              <a:buChar char="q"/>
            </a:pPr>
            <a:r>
              <a:rPr lang="es-PE" sz="2700" dirty="0" smtClean="0"/>
              <a:t>Restringir las instalaciones ávidas de agua tales como piscinas, campos de golf y cañones de nieve artificial.</a:t>
            </a:r>
          </a:p>
          <a:p>
            <a:pPr algn="just">
              <a:buFont typeface="Wingdings" pitchFamily="2" charset="2"/>
              <a:buChar char="q"/>
            </a:pPr>
            <a:r>
              <a:rPr lang="es-PE" sz="2700" dirty="0" smtClean="0"/>
              <a:t>Reutilizar y reciclar el agua cuando sea posible (por ejemplo, utilizar agua no potable para regar parques y jardines).</a:t>
            </a:r>
          </a:p>
          <a:p>
            <a:endParaRPr lang="es-PE" dirty="0"/>
          </a:p>
        </p:txBody>
      </p:sp>
    </p:spTree>
    <p:extLst>
      <p:ext uri="{BB962C8B-B14F-4D97-AF65-F5344CB8AC3E}">
        <p14:creationId xmlns:p14="http://schemas.microsoft.com/office/powerpoint/2010/main" val="4011585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772816"/>
            <a:ext cx="8229600" cy="3417243"/>
          </a:xfrm>
        </p:spPr>
        <p:txBody>
          <a:bodyPr>
            <a:normAutofit/>
          </a:bodyPr>
          <a:lstStyle/>
          <a:p>
            <a:pPr algn="just">
              <a:buFont typeface="Wingdings" pitchFamily="2" charset="2"/>
              <a:buChar char="q"/>
            </a:pPr>
            <a:r>
              <a:rPr lang="es-PE" sz="2700" dirty="0" smtClean="0"/>
              <a:t>Mejorar las infraestructuras y el mantenimiento (por ejemplo reduciendo fugas).</a:t>
            </a:r>
          </a:p>
          <a:p>
            <a:pPr algn="just">
              <a:buFont typeface="Wingdings" pitchFamily="2" charset="2"/>
              <a:buChar char="q"/>
            </a:pPr>
            <a:r>
              <a:rPr lang="es-PE" sz="2700" dirty="0" smtClean="0"/>
              <a:t>Fomentar la instalación de tecnologías eficientes con el agua, tales como duchas y servicios de bajo caudal.</a:t>
            </a:r>
          </a:p>
          <a:p>
            <a:pPr algn="just">
              <a:buFont typeface="Wingdings" pitchFamily="2" charset="2"/>
              <a:buChar char="q"/>
            </a:pPr>
            <a:r>
              <a:rPr lang="es-PE" sz="2700" dirty="0" smtClean="0"/>
              <a:t>Persuadir a los visitantes para que hagan un uso responsable del agua</a:t>
            </a:r>
          </a:p>
          <a:p>
            <a:endParaRPr lang="es-PE" dirty="0"/>
          </a:p>
        </p:txBody>
      </p:sp>
    </p:spTree>
    <p:extLst>
      <p:ext uri="{BB962C8B-B14F-4D97-AF65-F5344CB8AC3E}">
        <p14:creationId xmlns:p14="http://schemas.microsoft.com/office/powerpoint/2010/main" val="81051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628800"/>
            <a:ext cx="8229600" cy="3633267"/>
          </a:xfrm>
        </p:spPr>
        <p:txBody>
          <a:bodyPr>
            <a:normAutofit/>
          </a:bodyPr>
          <a:lstStyle/>
          <a:p>
            <a:pPr algn="just">
              <a:buFont typeface="Wingdings" pitchFamily="2" charset="2"/>
              <a:buChar char="q"/>
            </a:pPr>
            <a:r>
              <a:rPr lang="es-PE" sz="2700" dirty="0" smtClean="0"/>
              <a:t>87% de los clientes dicen que es importante que sus vacaciones no dañen el medio ambiente</a:t>
            </a:r>
          </a:p>
          <a:p>
            <a:pPr algn="just">
              <a:buFont typeface="Wingdings" pitchFamily="2" charset="2"/>
              <a:buChar char="q"/>
            </a:pPr>
            <a:r>
              <a:rPr lang="es-PE" sz="2700" dirty="0" smtClean="0"/>
              <a:t>50% de los clientes esperan que el sector asuma el liderazgo en temas de sostenibilidad </a:t>
            </a:r>
          </a:p>
          <a:p>
            <a:pPr algn="just">
              <a:buFont typeface="Wingdings" pitchFamily="2" charset="2"/>
              <a:buChar char="q"/>
            </a:pPr>
            <a:r>
              <a:rPr lang="es-PE" sz="2700" dirty="0" smtClean="0"/>
              <a:t>Hoteles que se posicionan como socialmente y ambientalmente responsable registran el doble de clientes que los hoteles convencionales.</a:t>
            </a:r>
          </a:p>
          <a:p>
            <a:pPr>
              <a:buNone/>
            </a:pPr>
            <a:r>
              <a:rPr lang="es-PE" sz="2000" dirty="0" smtClean="0"/>
              <a:t>(</a:t>
            </a:r>
            <a:r>
              <a:rPr lang="es-PE" sz="2000" dirty="0" err="1" smtClean="0"/>
              <a:t>Hochschule</a:t>
            </a:r>
            <a:r>
              <a:rPr lang="es-PE" sz="2000" dirty="0" smtClean="0"/>
              <a:t> </a:t>
            </a:r>
            <a:r>
              <a:rPr lang="es-PE" sz="2000" dirty="0" err="1" smtClean="0"/>
              <a:t>Luzern</a:t>
            </a:r>
            <a:r>
              <a:rPr lang="es-PE" sz="2000" dirty="0" smtClean="0"/>
              <a:t>, 2011; </a:t>
            </a:r>
            <a:r>
              <a:rPr lang="es-PE" sz="2000" dirty="0" err="1" smtClean="0"/>
              <a:t>Accor</a:t>
            </a:r>
            <a:r>
              <a:rPr lang="es-PE" sz="2000" dirty="0" smtClean="0"/>
              <a:t>, 2011, </a:t>
            </a:r>
            <a:r>
              <a:rPr lang="es-PE" sz="2000" dirty="0" err="1" smtClean="0"/>
              <a:t>Tripadvisor</a:t>
            </a:r>
            <a:r>
              <a:rPr lang="es-PE" sz="2000" dirty="0" smtClean="0"/>
              <a:t> 2011)</a:t>
            </a:r>
          </a:p>
          <a:p>
            <a:endParaRPr lang="es-PE" dirty="0"/>
          </a:p>
        </p:txBody>
      </p:sp>
    </p:spTree>
    <p:extLst>
      <p:ext uri="{BB962C8B-B14F-4D97-AF65-F5344CB8AC3E}">
        <p14:creationId xmlns:p14="http://schemas.microsoft.com/office/powerpoint/2010/main" val="4264297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07704" y="2492896"/>
            <a:ext cx="5410944" cy="864096"/>
          </a:xfrm>
        </p:spPr>
        <p:txBody>
          <a:bodyPr>
            <a:normAutofit/>
          </a:bodyPr>
          <a:lstStyle/>
          <a:p>
            <a:pPr algn="ctr">
              <a:buNone/>
            </a:pPr>
            <a:r>
              <a:rPr lang="es-PE" sz="2700" dirty="0" smtClean="0"/>
              <a:t>GESTIÓN SOSTENIBLE DEL AGUA  </a:t>
            </a:r>
            <a:endParaRPr lang="es-PE" sz="2700" dirty="0"/>
          </a:p>
        </p:txBody>
      </p:sp>
    </p:spTree>
    <p:extLst>
      <p:ext uri="{BB962C8B-B14F-4D97-AF65-F5344CB8AC3E}">
        <p14:creationId xmlns:p14="http://schemas.microsoft.com/office/powerpoint/2010/main" val="1097909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PE" dirty="0" smtClean="0"/>
              <a:t/>
            </a:r>
            <a:br>
              <a:rPr lang="es-PE" dirty="0" smtClean="0"/>
            </a:br>
            <a:r>
              <a:rPr lang="es-PE" dirty="0" smtClean="0"/>
              <a:t>CONSIDERACIONES PARA EL DESARROLLO DE PRODUCTOS TURÍSTICOS </a:t>
            </a:r>
            <a:br>
              <a:rPr lang="es-PE" dirty="0" smtClean="0"/>
            </a:br>
            <a:r>
              <a:rPr lang="es-PE" dirty="0"/>
              <a:t/>
            </a:r>
            <a:br>
              <a:rPr lang="es-PE" dirty="0"/>
            </a:br>
            <a:r>
              <a:rPr lang="es-PE" dirty="0" smtClean="0"/>
              <a:t>RUITEM </a:t>
            </a:r>
            <a:br>
              <a:rPr lang="es-PE" dirty="0" smtClean="0"/>
            </a:br>
            <a:r>
              <a:rPr lang="es-PE" dirty="0" smtClean="0"/>
              <a:t>NOVIEMBRE 2017</a:t>
            </a:r>
            <a:endParaRPr lang="es-PE" dirty="0"/>
          </a:p>
        </p:txBody>
      </p:sp>
      <p:sp>
        <p:nvSpPr>
          <p:cNvPr id="3" name="2 Subtítulo"/>
          <p:cNvSpPr>
            <a:spLocks noGrp="1"/>
          </p:cNvSpPr>
          <p:nvPr>
            <p:ph type="subTitle" idx="1"/>
          </p:nvPr>
        </p:nvSpPr>
        <p:spPr/>
        <p:txBody>
          <a:bodyPr>
            <a:normAutofit lnSpcReduction="10000"/>
          </a:bodyPr>
          <a:lstStyle/>
          <a:p>
            <a:r>
              <a:rPr lang="es-PE" sz="2000" dirty="0" smtClean="0"/>
              <a:t>Rocio Lombardi Valle </a:t>
            </a:r>
          </a:p>
          <a:p>
            <a:r>
              <a:rPr lang="es-PE" sz="2000" dirty="0" smtClean="0"/>
              <a:t>Directora EP Turismo Sostenible</a:t>
            </a:r>
          </a:p>
          <a:p>
            <a:r>
              <a:rPr lang="es-PE" sz="2000" dirty="0"/>
              <a:t>r</a:t>
            </a:r>
            <a:r>
              <a:rPr lang="es-PE" sz="2000" dirty="0" smtClean="0"/>
              <a:t>ocio.lombarbardi@uarm.pe </a:t>
            </a:r>
            <a:r>
              <a:rPr lang="es-PE" dirty="0" smtClean="0"/>
              <a:t> </a:t>
            </a:r>
            <a:endParaRPr lang="es-P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060848"/>
            <a:ext cx="8229600" cy="2985195"/>
          </a:xfrm>
        </p:spPr>
        <p:txBody>
          <a:bodyPr>
            <a:normAutofit/>
          </a:bodyPr>
          <a:lstStyle/>
          <a:p>
            <a:pPr algn="just">
              <a:buFont typeface="Wingdings" pitchFamily="2" charset="2"/>
              <a:buChar char="q"/>
            </a:pPr>
            <a:r>
              <a:rPr lang="es-ES" sz="2700" dirty="0" smtClean="0"/>
              <a:t>Identifica las acciones puntuales para mejora de la gestión sostenible del agua.</a:t>
            </a:r>
          </a:p>
          <a:p>
            <a:pPr algn="just">
              <a:buFont typeface="Wingdings" pitchFamily="2" charset="2"/>
              <a:buChar char="q"/>
            </a:pPr>
            <a:r>
              <a:rPr lang="es-ES" sz="2700" dirty="0" smtClean="0"/>
              <a:t>Desarrolla planes de monitoreo y mantenimiento periódico.</a:t>
            </a:r>
          </a:p>
          <a:p>
            <a:pPr algn="just">
              <a:buFont typeface="Wingdings" pitchFamily="2" charset="2"/>
              <a:buChar char="q"/>
            </a:pPr>
            <a:r>
              <a:rPr lang="es-ES" sz="2700" dirty="0" smtClean="0"/>
              <a:t>Desarrolla planes de calidad de la fuente de agua.</a:t>
            </a:r>
          </a:p>
          <a:p>
            <a:pPr algn="just">
              <a:buFont typeface="Wingdings" pitchFamily="2" charset="2"/>
              <a:buChar char="q"/>
            </a:pPr>
            <a:r>
              <a:rPr lang="es-ES" sz="2700" dirty="0" smtClean="0"/>
              <a:t>Desarrollo un plan de comunicación.</a:t>
            </a:r>
          </a:p>
          <a:p>
            <a:pPr algn="just">
              <a:buNone/>
            </a:pPr>
            <a:endParaRPr lang="es-ES" sz="3500" dirty="0" smtClean="0"/>
          </a:p>
          <a:p>
            <a:pPr algn="just">
              <a:buFont typeface="Wingdings" pitchFamily="2" charset="2"/>
              <a:buChar char="q"/>
            </a:pPr>
            <a:endParaRPr lang="es-ES" sz="3900" dirty="0" smtClean="0"/>
          </a:p>
          <a:p>
            <a:endParaRPr lang="es-PE" dirty="0"/>
          </a:p>
        </p:txBody>
      </p:sp>
    </p:spTree>
    <p:extLst>
      <p:ext uri="{BB962C8B-B14F-4D97-AF65-F5344CB8AC3E}">
        <p14:creationId xmlns:p14="http://schemas.microsoft.com/office/powerpoint/2010/main" val="4222573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700808"/>
            <a:ext cx="8229600" cy="3129211"/>
          </a:xfrm>
        </p:spPr>
        <p:txBody>
          <a:bodyPr>
            <a:normAutofit fontScale="85000" lnSpcReduction="20000"/>
          </a:bodyPr>
          <a:lstStyle/>
          <a:p>
            <a:pPr algn="just">
              <a:buFont typeface="Wingdings" pitchFamily="2" charset="2"/>
              <a:buChar char="q"/>
            </a:pPr>
            <a:endParaRPr lang="es-ES" dirty="0" smtClean="0"/>
          </a:p>
          <a:p>
            <a:pPr marL="285750" indent="-285750" algn="just">
              <a:buFont typeface="Wingdings" pitchFamily="2" charset="2"/>
              <a:buChar char="q"/>
            </a:pPr>
            <a:r>
              <a:rPr lang="es-ES" dirty="0" smtClean="0"/>
              <a:t>Realizar campañas de información entre los empleados para el ahorro de agua</a:t>
            </a:r>
            <a:r>
              <a:rPr lang="es-PE" dirty="0" smtClean="0"/>
              <a:t>.</a:t>
            </a:r>
          </a:p>
          <a:p>
            <a:pPr marL="285750" indent="-285750" algn="just">
              <a:buFont typeface="Wingdings" pitchFamily="2" charset="2"/>
              <a:buChar char="q"/>
            </a:pPr>
            <a:r>
              <a:rPr lang="es-ES" dirty="0" smtClean="0"/>
              <a:t>Proporcionar  información  a los usuarios  para  evitar goteos.</a:t>
            </a:r>
          </a:p>
          <a:p>
            <a:pPr algn="just">
              <a:buFont typeface="Wingdings" pitchFamily="2" charset="2"/>
              <a:buChar char="q"/>
            </a:pPr>
            <a:r>
              <a:rPr lang="es-ES" dirty="0" smtClean="0"/>
              <a:t>Control diario del consumo de agua.</a:t>
            </a:r>
          </a:p>
          <a:p>
            <a:pPr algn="just">
              <a:buFont typeface="Wingdings" pitchFamily="2" charset="2"/>
              <a:buChar char="q"/>
            </a:pPr>
            <a:r>
              <a:rPr lang="es-ES" dirty="0" smtClean="0"/>
              <a:t>Descalcificar las aguas duras para mantener la instalación saneada.</a:t>
            </a:r>
          </a:p>
          <a:p>
            <a:endParaRPr lang="es-PE" dirty="0"/>
          </a:p>
        </p:txBody>
      </p:sp>
    </p:spTree>
    <p:extLst>
      <p:ext uri="{BB962C8B-B14F-4D97-AF65-F5344CB8AC3E}">
        <p14:creationId xmlns:p14="http://schemas.microsoft.com/office/powerpoint/2010/main" val="1620769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844824"/>
            <a:ext cx="8229600" cy="3273227"/>
          </a:xfrm>
        </p:spPr>
        <p:txBody>
          <a:bodyPr>
            <a:normAutofit/>
          </a:bodyPr>
          <a:lstStyle/>
          <a:p>
            <a:pPr algn="just">
              <a:buFont typeface="Wingdings" pitchFamily="2" charset="2"/>
              <a:buChar char="q"/>
            </a:pPr>
            <a:r>
              <a:rPr lang="es-ES" sz="2700" dirty="0" smtClean="0"/>
              <a:t>Ahorrar agua en la limpieza y poner en marcha plan de reducción de consumo.</a:t>
            </a:r>
          </a:p>
          <a:p>
            <a:pPr algn="just">
              <a:buFont typeface="Wingdings" pitchFamily="2" charset="2"/>
              <a:buChar char="q"/>
            </a:pPr>
            <a:r>
              <a:rPr lang="es-ES" sz="2700" dirty="0" smtClean="0"/>
              <a:t>Usar mangueras para riego de arboles, aspersión para zonas extensas y  goteo para franjas de tierra.</a:t>
            </a:r>
          </a:p>
          <a:p>
            <a:pPr algn="just">
              <a:buFont typeface="Wingdings" pitchFamily="2" charset="2"/>
              <a:buChar char="q"/>
            </a:pPr>
            <a:r>
              <a:rPr lang="es-ES" sz="2700" dirty="0" smtClean="0"/>
              <a:t>Usar plantas del lugar adaptadas  a la climatología de la zona.</a:t>
            </a:r>
          </a:p>
          <a:p>
            <a:pPr algn="just">
              <a:buFont typeface="Wingdings" pitchFamily="2" charset="2"/>
              <a:buChar char="q"/>
            </a:pPr>
            <a:r>
              <a:rPr lang="es-ES" sz="2700" dirty="0" smtClean="0"/>
              <a:t>Ahorrar el agua en zonas con escasez de lluvias.</a:t>
            </a:r>
          </a:p>
          <a:p>
            <a:pPr algn="just">
              <a:buFont typeface="Wingdings" pitchFamily="2" charset="2"/>
              <a:buChar char="q"/>
            </a:pPr>
            <a:endParaRPr lang="es-ES" dirty="0" smtClean="0"/>
          </a:p>
          <a:p>
            <a:pPr algn="just">
              <a:buNone/>
            </a:pPr>
            <a:endParaRPr lang="es-ES" dirty="0" smtClean="0"/>
          </a:p>
          <a:p>
            <a:endParaRPr lang="es-PE" dirty="0"/>
          </a:p>
        </p:txBody>
      </p:sp>
    </p:spTree>
    <p:extLst>
      <p:ext uri="{BB962C8B-B14F-4D97-AF65-F5344CB8AC3E}">
        <p14:creationId xmlns:p14="http://schemas.microsoft.com/office/powerpoint/2010/main" val="863061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988840"/>
            <a:ext cx="8229600" cy="3168352"/>
          </a:xfrm>
        </p:spPr>
        <p:txBody>
          <a:bodyPr>
            <a:normAutofit/>
          </a:bodyPr>
          <a:lstStyle/>
          <a:p>
            <a:pPr algn="just">
              <a:buFont typeface="Wingdings" pitchFamily="2" charset="2"/>
              <a:buChar char="q"/>
            </a:pPr>
            <a:r>
              <a:rPr lang="es-ES" sz="2700" dirty="0" err="1" smtClean="0"/>
              <a:t>Reuso</a:t>
            </a:r>
            <a:r>
              <a:rPr lang="es-ES" sz="2700" dirty="0" smtClean="0"/>
              <a:t> para riego, aguas depuradas residuales del lavado de  alimentos y  lavandería.</a:t>
            </a:r>
          </a:p>
          <a:p>
            <a:pPr algn="just">
              <a:buFont typeface="Wingdings" pitchFamily="2" charset="2"/>
              <a:buChar char="q"/>
            </a:pPr>
            <a:r>
              <a:rPr lang="es-ES" sz="2700" dirty="0" smtClean="0"/>
              <a:t>Utilizar difusores en grifos y limitadores de presión en duchas.</a:t>
            </a:r>
          </a:p>
          <a:p>
            <a:pPr algn="just">
              <a:buFont typeface="Wingdings" pitchFamily="2" charset="2"/>
              <a:buChar char="q"/>
            </a:pPr>
            <a:r>
              <a:rPr lang="es-ES" sz="2700" dirty="0" smtClean="0"/>
              <a:t>Emplear dispositivos de descarga de cisternas de bajo consumo  o de dos tiempos  para reducir  el gasto.</a:t>
            </a:r>
          </a:p>
          <a:p>
            <a:endParaRPr lang="es-PE" dirty="0"/>
          </a:p>
        </p:txBody>
      </p:sp>
    </p:spTree>
    <p:extLst>
      <p:ext uri="{BB962C8B-B14F-4D97-AF65-F5344CB8AC3E}">
        <p14:creationId xmlns:p14="http://schemas.microsoft.com/office/powerpoint/2010/main" val="3283384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07704" y="2564903"/>
            <a:ext cx="5482952" cy="864097"/>
          </a:xfrm>
        </p:spPr>
        <p:txBody>
          <a:bodyPr/>
          <a:lstStyle/>
          <a:p>
            <a:pPr algn="ctr">
              <a:buNone/>
            </a:pPr>
            <a:r>
              <a:rPr lang="es-PE" sz="2700" dirty="0" smtClean="0"/>
              <a:t>ALGUNOS BUENOS EJEMPLOS</a:t>
            </a:r>
            <a:endParaRPr lang="es-PE" sz="2700" dirty="0"/>
          </a:p>
        </p:txBody>
      </p:sp>
    </p:spTree>
    <p:extLst>
      <p:ext uri="{BB962C8B-B14F-4D97-AF65-F5344CB8AC3E}">
        <p14:creationId xmlns:p14="http://schemas.microsoft.com/office/powerpoint/2010/main" val="3899471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l_fi" descr="http://1.bp.blogspot.com/_mrlSSSsEnN0/TO6nAKWmG8I/AAAAAAAAAAo/oxE2syreFb8/s1600/club+ahorro+agua.jpg"/>
          <p:cNvPicPr>
            <a:picLocks noGrp="1"/>
          </p:cNvPicPr>
          <p:nvPr>
            <p:ph idx="1"/>
          </p:nvPr>
        </p:nvPicPr>
        <p:blipFill>
          <a:blip r:embed="rId2" cstate="print"/>
          <a:srcRect/>
          <a:stretch>
            <a:fillRect/>
          </a:stretch>
        </p:blipFill>
        <p:spPr bwMode="auto">
          <a:xfrm>
            <a:off x="1187624" y="1340768"/>
            <a:ext cx="6120680" cy="3882950"/>
          </a:xfrm>
          <a:prstGeom prst="rect">
            <a:avLst/>
          </a:prstGeom>
          <a:noFill/>
          <a:ln w="9525">
            <a:noFill/>
            <a:miter lim="800000"/>
            <a:headEnd/>
            <a:tailEnd/>
          </a:ln>
        </p:spPr>
      </p:pic>
    </p:spTree>
    <p:extLst>
      <p:ext uri="{BB962C8B-B14F-4D97-AF65-F5344CB8AC3E}">
        <p14:creationId xmlns:p14="http://schemas.microsoft.com/office/powerpoint/2010/main" val="1162150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l_fi" descr="http://www.masr.com.mx/wp-content/uploads/2010/08/xel-harse.jpg"/>
          <p:cNvPicPr>
            <a:picLocks noGrp="1"/>
          </p:cNvPicPr>
          <p:nvPr>
            <p:ph idx="1"/>
          </p:nvPr>
        </p:nvPicPr>
        <p:blipFill>
          <a:blip r:embed="rId2" cstate="print"/>
          <a:srcRect/>
          <a:stretch>
            <a:fillRect/>
          </a:stretch>
        </p:blipFill>
        <p:spPr bwMode="auto">
          <a:xfrm>
            <a:off x="1043608" y="1340768"/>
            <a:ext cx="5976664" cy="3744416"/>
          </a:xfrm>
          <a:prstGeom prst="rect">
            <a:avLst/>
          </a:prstGeom>
          <a:noFill/>
          <a:ln w="9525">
            <a:noFill/>
            <a:miter lim="800000"/>
            <a:headEnd/>
            <a:tailEnd/>
          </a:ln>
        </p:spPr>
      </p:pic>
    </p:spTree>
    <p:extLst>
      <p:ext uri="{BB962C8B-B14F-4D97-AF65-F5344CB8AC3E}">
        <p14:creationId xmlns:p14="http://schemas.microsoft.com/office/powerpoint/2010/main" val="2891876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l="31421" t="13450" r="29857" b="8068"/>
          <a:stretch>
            <a:fillRect/>
          </a:stretch>
        </p:blipFill>
        <p:spPr bwMode="auto">
          <a:xfrm>
            <a:off x="1691680" y="332656"/>
            <a:ext cx="4907912" cy="5112437"/>
          </a:xfrm>
          <a:prstGeom prst="rect">
            <a:avLst/>
          </a:prstGeom>
          <a:noFill/>
          <a:ln w="9525">
            <a:noFill/>
            <a:miter lim="800000"/>
            <a:headEnd/>
            <a:tailEnd/>
          </a:ln>
        </p:spPr>
      </p:pic>
    </p:spTree>
    <p:extLst>
      <p:ext uri="{BB962C8B-B14F-4D97-AF65-F5344CB8AC3E}">
        <p14:creationId xmlns:p14="http://schemas.microsoft.com/office/powerpoint/2010/main" val="3284802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a:t>
            </a:r>
            <a:r>
              <a:rPr lang="es-PE" dirty="0" smtClean="0"/>
              <a:t>PARA EL </a:t>
            </a:r>
            <a:r>
              <a:rPr lang="es-PE" dirty="0"/>
              <a:t>DESARROLLO DE PRODUCTOS TURÍSTICOS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55330612"/>
              </p:ext>
            </p:extLst>
          </p:nvPr>
        </p:nvGraphicFramePr>
        <p:xfrm>
          <a:off x="467544" y="1484784"/>
          <a:ext cx="7787208" cy="4058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335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p:txBody>
          <a:bodyPr/>
          <a:lstStyle/>
          <a:p>
            <a:r>
              <a:rPr lang="es-PE" altLang="es-PE" smtClean="0"/>
              <a:t>Una relación diferente ….</a:t>
            </a:r>
          </a:p>
        </p:txBody>
      </p:sp>
      <p:sp>
        <p:nvSpPr>
          <p:cNvPr id="8195" name="Marcador de contenido 2"/>
          <p:cNvSpPr>
            <a:spLocks noGrp="1"/>
          </p:cNvSpPr>
          <p:nvPr>
            <p:ph idx="1"/>
          </p:nvPr>
        </p:nvSpPr>
        <p:spPr/>
        <p:txBody>
          <a:bodyPr/>
          <a:lstStyle/>
          <a:p>
            <a:pPr marL="0" indent="0" algn="ctr">
              <a:buFont typeface="Wingdings" pitchFamily="2" charset="2"/>
              <a:buNone/>
            </a:pPr>
            <a:endParaRPr lang="es-PE" altLang="es-PE" smtClean="0"/>
          </a:p>
          <a:p>
            <a:pPr marL="0" indent="0" algn="ctr">
              <a:buFont typeface="Wingdings" pitchFamily="2" charset="2"/>
              <a:buNone/>
            </a:pPr>
            <a:endParaRPr lang="es-PE" altLang="es-PE" smtClean="0"/>
          </a:p>
          <a:p>
            <a:pPr marL="0" indent="0" algn="ctr">
              <a:buFont typeface="Wingdings" pitchFamily="2" charset="2"/>
              <a:buNone/>
            </a:pPr>
            <a:r>
              <a:rPr lang="es-PE" altLang="es-PE" smtClean="0"/>
              <a:t>Frente a los impactos negativos tenemos ahora una nueva tendencia de viajeros “responsables” buscan “una relación diferente” </a:t>
            </a:r>
          </a:p>
          <a:p>
            <a:pPr marL="0" indent="0">
              <a:buFont typeface="Wingdings" pitchFamily="2" charset="2"/>
              <a:buNone/>
            </a:pPr>
            <a:endParaRPr lang="es-PE" altLang="es-PE" smtClean="0"/>
          </a:p>
        </p:txBody>
      </p:sp>
    </p:spTree>
    <p:extLst>
      <p:ext uri="{BB962C8B-B14F-4D97-AF65-F5344CB8AC3E}">
        <p14:creationId xmlns:p14="http://schemas.microsoft.com/office/powerpoint/2010/main" val="1014774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PARA </a:t>
            </a:r>
            <a:r>
              <a:rPr lang="es-PE" dirty="0" smtClean="0"/>
              <a:t>EL </a:t>
            </a:r>
            <a:r>
              <a:rPr lang="es-PE" dirty="0"/>
              <a:t>DESARROLLO DE PRODUCTOS TURÍSTICOS </a:t>
            </a:r>
          </a:p>
        </p:txBody>
      </p:sp>
      <p:pic>
        <p:nvPicPr>
          <p:cNvPr id="4" name="Marcador de contenido 1"/>
          <p:cNvPicPr>
            <a:picLocks noGrp="1" noChangeAspect="1"/>
          </p:cNvPicPr>
          <p:nvPr>
            <p:ph idx="1"/>
          </p:nvPr>
        </p:nvPicPr>
        <p:blipFill>
          <a:blip r:embed="rId2" cstate="print"/>
          <a:stretch>
            <a:fillRect/>
          </a:stretch>
        </p:blipFill>
        <p:spPr>
          <a:xfrm>
            <a:off x="323528" y="1268760"/>
            <a:ext cx="6034617" cy="4525963"/>
          </a:xfrm>
          <a:prstGeom prst="rect">
            <a:avLst/>
          </a:prstGeom>
        </p:spPr>
      </p:pic>
      <p:sp>
        <p:nvSpPr>
          <p:cNvPr id="5" name="4 CuadroTexto"/>
          <p:cNvSpPr txBox="1"/>
          <p:nvPr/>
        </p:nvSpPr>
        <p:spPr>
          <a:xfrm>
            <a:off x="6948264" y="2924944"/>
            <a:ext cx="1512168" cy="461665"/>
          </a:xfrm>
          <a:prstGeom prst="rect">
            <a:avLst/>
          </a:prstGeom>
          <a:noFill/>
        </p:spPr>
        <p:txBody>
          <a:bodyPr wrap="square" rtlCol="0">
            <a:spAutoFit/>
          </a:bodyPr>
          <a:lstStyle/>
          <a:p>
            <a:pPr algn="ctr"/>
            <a:r>
              <a:rPr lang="es-PE" sz="2400" dirty="0" smtClean="0"/>
              <a:t>SISTEMA </a:t>
            </a:r>
            <a:endParaRPr lang="es-PE" sz="2400" dirty="0"/>
          </a:p>
        </p:txBody>
      </p:sp>
    </p:spTree>
    <p:extLst>
      <p:ext uri="{BB962C8B-B14F-4D97-AF65-F5344CB8AC3E}">
        <p14:creationId xmlns:p14="http://schemas.microsoft.com/office/powerpoint/2010/main" val="990425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PARA </a:t>
            </a:r>
            <a:r>
              <a:rPr lang="es-PE" dirty="0" smtClean="0"/>
              <a:t>EL</a:t>
            </a:r>
            <a:r>
              <a:rPr lang="es-PE" dirty="0"/>
              <a:t> </a:t>
            </a:r>
            <a:r>
              <a:rPr lang="es-PE" dirty="0" smtClean="0"/>
              <a:t>DESARROLLO </a:t>
            </a:r>
            <a:r>
              <a:rPr lang="es-PE" dirty="0"/>
              <a:t>DE PRODUCTOS TURÍSTICOS </a:t>
            </a:r>
          </a:p>
        </p:txBody>
      </p:sp>
      <p:pic>
        <p:nvPicPr>
          <p:cNvPr id="4" name="Marcador de contenido 3"/>
          <p:cNvPicPr>
            <a:picLocks noGrp="1" noChangeAspect="1"/>
          </p:cNvPicPr>
          <p:nvPr>
            <p:ph idx="1"/>
          </p:nvPr>
        </p:nvPicPr>
        <p:blipFill rotWithShape="1">
          <a:blip r:embed="rId2" cstate="print"/>
          <a:srcRect l="13125" t="42512" r="58237" b="23633"/>
          <a:stretch/>
        </p:blipFill>
        <p:spPr>
          <a:xfrm>
            <a:off x="971600" y="1916832"/>
            <a:ext cx="4142023" cy="3672407"/>
          </a:xfrm>
          <a:prstGeom prst="rect">
            <a:avLst/>
          </a:prstGeom>
        </p:spPr>
      </p:pic>
      <p:sp>
        <p:nvSpPr>
          <p:cNvPr id="5" name="4 CuadroTexto"/>
          <p:cNvSpPr txBox="1"/>
          <p:nvPr/>
        </p:nvSpPr>
        <p:spPr>
          <a:xfrm>
            <a:off x="5436096" y="3068960"/>
            <a:ext cx="3456384" cy="461665"/>
          </a:xfrm>
          <a:prstGeom prst="rect">
            <a:avLst/>
          </a:prstGeom>
          <a:noFill/>
        </p:spPr>
        <p:txBody>
          <a:bodyPr wrap="square" rtlCol="0">
            <a:spAutoFit/>
          </a:bodyPr>
          <a:lstStyle/>
          <a:p>
            <a:pPr algn="ctr"/>
            <a:r>
              <a:rPr lang="es-PE" sz="2400" dirty="0" smtClean="0"/>
              <a:t>INFORMACIÓN </a:t>
            </a:r>
            <a:endParaRPr lang="es-PE"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PARA </a:t>
            </a:r>
            <a:r>
              <a:rPr lang="es-PE" dirty="0" smtClean="0"/>
              <a:t>EL </a:t>
            </a:r>
            <a:r>
              <a:rPr lang="es-PE" dirty="0"/>
              <a:t>DESARROLLO DE PRODUCTOS TURÍSTICOS </a:t>
            </a:r>
          </a:p>
        </p:txBody>
      </p:sp>
      <p:pic>
        <p:nvPicPr>
          <p:cNvPr id="1026" name="Picture 2"/>
          <p:cNvPicPr>
            <a:picLocks noGrp="1" noChangeAspect="1" noChangeArrowheads="1"/>
          </p:cNvPicPr>
          <p:nvPr>
            <p:ph idx="1"/>
          </p:nvPr>
        </p:nvPicPr>
        <p:blipFill>
          <a:blip r:embed="rId2" cstate="print"/>
          <a:srcRect l="19587" t="45180" r="52683" b="26182"/>
          <a:stretch>
            <a:fillRect/>
          </a:stretch>
        </p:blipFill>
        <p:spPr bwMode="auto">
          <a:xfrm>
            <a:off x="642910" y="1500174"/>
            <a:ext cx="5212579" cy="3026659"/>
          </a:xfrm>
          <a:prstGeom prst="rect">
            <a:avLst/>
          </a:prstGeom>
          <a:noFill/>
          <a:ln w="9525">
            <a:noFill/>
            <a:miter lim="800000"/>
            <a:headEnd/>
            <a:tailEnd/>
          </a:ln>
        </p:spPr>
      </p:pic>
      <p:sp>
        <p:nvSpPr>
          <p:cNvPr id="5" name="4 CuadroTexto"/>
          <p:cNvSpPr txBox="1"/>
          <p:nvPr/>
        </p:nvSpPr>
        <p:spPr>
          <a:xfrm>
            <a:off x="6876256" y="2996952"/>
            <a:ext cx="1944216" cy="830997"/>
          </a:xfrm>
          <a:prstGeom prst="rect">
            <a:avLst/>
          </a:prstGeom>
          <a:noFill/>
        </p:spPr>
        <p:txBody>
          <a:bodyPr wrap="square" rtlCol="0">
            <a:spAutoFit/>
          </a:bodyPr>
          <a:lstStyle/>
          <a:p>
            <a:pPr algn="ctr"/>
            <a:r>
              <a:rPr lang="es-PE" sz="2400" dirty="0" smtClean="0"/>
              <a:t>MIRADA DE MERCADO</a:t>
            </a:r>
            <a:endParaRPr lang="es-PE" sz="2400" dirty="0"/>
          </a:p>
        </p:txBody>
      </p:sp>
      <p:sp>
        <p:nvSpPr>
          <p:cNvPr id="6" name="5 Rectángulo"/>
          <p:cNvSpPr/>
          <p:nvPr/>
        </p:nvSpPr>
        <p:spPr>
          <a:xfrm>
            <a:off x="3929058" y="4714884"/>
            <a:ext cx="4572000" cy="923330"/>
          </a:xfrm>
          <a:prstGeom prst="rect">
            <a:avLst/>
          </a:prstGeom>
        </p:spPr>
        <p:txBody>
          <a:bodyPr>
            <a:spAutoFit/>
          </a:bodyPr>
          <a:lstStyle/>
          <a:p>
            <a:pPr algn="ctr"/>
            <a:r>
              <a:rPr lang="es-PE" dirty="0" smtClean="0"/>
              <a:t>La dimensión múltiple del producto turístico. No existe UN producto, sino “productos” adaptados a diferentes mercados y segmentos.</a:t>
            </a:r>
            <a:endParaRPr lang="es-PE" dirty="0"/>
          </a:p>
        </p:txBody>
      </p:sp>
    </p:spTree>
    <p:extLst>
      <p:ext uri="{BB962C8B-B14F-4D97-AF65-F5344CB8AC3E}">
        <p14:creationId xmlns:p14="http://schemas.microsoft.com/office/powerpoint/2010/main" val="4189245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PARA </a:t>
            </a:r>
            <a:r>
              <a:rPr lang="es-PE" dirty="0" smtClean="0"/>
              <a:t>EL </a:t>
            </a:r>
            <a:r>
              <a:rPr lang="es-PE" dirty="0"/>
              <a:t>DESARROLLO DE PRODUCTOS TURÍSTICOS </a:t>
            </a:r>
          </a:p>
        </p:txBody>
      </p:sp>
      <p:pic>
        <p:nvPicPr>
          <p:cNvPr id="4" name="Picture 2"/>
          <p:cNvPicPr>
            <a:picLocks noGrp="1" noChangeAspect="1" noChangeArrowheads="1"/>
          </p:cNvPicPr>
          <p:nvPr>
            <p:ph idx="1"/>
          </p:nvPr>
        </p:nvPicPr>
        <p:blipFill>
          <a:blip r:embed="rId2" cstate="print"/>
          <a:srcRect l="15062" t="25514" r="33057" b="15619"/>
          <a:stretch>
            <a:fillRect/>
          </a:stretch>
        </p:blipFill>
        <p:spPr bwMode="auto">
          <a:xfrm>
            <a:off x="827584" y="1628800"/>
            <a:ext cx="5782645" cy="3688932"/>
          </a:xfrm>
          <a:prstGeom prst="rect">
            <a:avLst/>
          </a:prstGeom>
          <a:noFill/>
          <a:ln w="9525">
            <a:noFill/>
            <a:miter lim="800000"/>
            <a:headEnd/>
            <a:tailEnd/>
          </a:ln>
        </p:spPr>
      </p:pic>
      <p:sp>
        <p:nvSpPr>
          <p:cNvPr id="5" name="4 CuadroTexto"/>
          <p:cNvSpPr txBox="1"/>
          <p:nvPr/>
        </p:nvSpPr>
        <p:spPr>
          <a:xfrm>
            <a:off x="7092280" y="2636912"/>
            <a:ext cx="1728192" cy="830997"/>
          </a:xfrm>
          <a:prstGeom prst="rect">
            <a:avLst/>
          </a:prstGeom>
          <a:noFill/>
        </p:spPr>
        <p:txBody>
          <a:bodyPr wrap="square" rtlCol="0">
            <a:spAutoFit/>
          </a:bodyPr>
          <a:lstStyle/>
          <a:p>
            <a:pPr algn="ctr"/>
            <a:r>
              <a:rPr lang="es-PE" sz="2400" dirty="0" smtClean="0"/>
              <a:t>ADAPTARSE AL CAMBIO</a:t>
            </a:r>
            <a:endParaRPr lang="es-PE" sz="2400" dirty="0"/>
          </a:p>
        </p:txBody>
      </p:sp>
    </p:spTree>
    <p:extLst>
      <p:ext uri="{BB962C8B-B14F-4D97-AF65-F5344CB8AC3E}">
        <p14:creationId xmlns:p14="http://schemas.microsoft.com/office/powerpoint/2010/main" val="2338188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PARA </a:t>
            </a:r>
            <a:r>
              <a:rPr lang="es-PE" dirty="0" smtClean="0"/>
              <a:t>EL </a:t>
            </a:r>
            <a:r>
              <a:rPr lang="es-PE" dirty="0"/>
              <a:t>DESARROLLO DE PRODUCTOS TURÍSTICOS </a:t>
            </a:r>
          </a:p>
        </p:txBody>
      </p:sp>
      <p:pic>
        <p:nvPicPr>
          <p:cNvPr id="4" name="Picture 2"/>
          <p:cNvPicPr>
            <a:picLocks noGrp="1" noChangeAspect="1" noChangeArrowheads="1"/>
          </p:cNvPicPr>
          <p:nvPr>
            <p:ph idx="1"/>
          </p:nvPr>
        </p:nvPicPr>
        <p:blipFill>
          <a:blip r:embed="rId2" cstate="print"/>
          <a:srcRect l="22877" t="33349" r="25135" b="13596"/>
          <a:stretch>
            <a:fillRect/>
          </a:stretch>
        </p:blipFill>
        <p:spPr bwMode="auto">
          <a:xfrm>
            <a:off x="467544" y="1844824"/>
            <a:ext cx="6275048" cy="3600400"/>
          </a:xfrm>
          <a:prstGeom prst="rect">
            <a:avLst/>
          </a:prstGeom>
          <a:noFill/>
          <a:ln w="9525">
            <a:noFill/>
            <a:miter lim="800000"/>
            <a:headEnd/>
            <a:tailEnd/>
          </a:ln>
        </p:spPr>
      </p:pic>
      <p:sp>
        <p:nvSpPr>
          <p:cNvPr id="5" name="4 CuadroTexto"/>
          <p:cNvSpPr txBox="1"/>
          <p:nvPr/>
        </p:nvSpPr>
        <p:spPr>
          <a:xfrm>
            <a:off x="7092280" y="3068960"/>
            <a:ext cx="1584176" cy="1569660"/>
          </a:xfrm>
          <a:prstGeom prst="rect">
            <a:avLst/>
          </a:prstGeom>
          <a:noFill/>
        </p:spPr>
        <p:txBody>
          <a:bodyPr wrap="square" rtlCol="0">
            <a:spAutoFit/>
          </a:bodyPr>
          <a:lstStyle/>
          <a:p>
            <a:pPr algn="ctr"/>
            <a:r>
              <a:rPr lang="es-PE" sz="2400" dirty="0" smtClean="0"/>
              <a:t>ENFOQUE DE CADENA DE VALOR</a:t>
            </a:r>
            <a:endParaRPr lang="es-PE" sz="2400" dirty="0"/>
          </a:p>
        </p:txBody>
      </p:sp>
    </p:spTree>
    <p:extLst>
      <p:ext uri="{BB962C8B-B14F-4D97-AF65-F5344CB8AC3E}">
        <p14:creationId xmlns:p14="http://schemas.microsoft.com/office/powerpoint/2010/main" val="39856982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PARA </a:t>
            </a:r>
            <a:r>
              <a:rPr lang="es-PE" dirty="0" smtClean="0"/>
              <a:t>EL DESARROLLO DE </a:t>
            </a:r>
            <a:r>
              <a:rPr lang="es-PE" dirty="0"/>
              <a:t>PRODUCTOS TURÍSTICOS </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rcRect l="6273" t="17928" r="8415" b="3323"/>
          <a:stretch>
            <a:fillRect/>
          </a:stretch>
        </p:blipFill>
        <p:spPr>
          <a:xfrm>
            <a:off x="179512" y="1484784"/>
            <a:ext cx="6035562" cy="4178438"/>
          </a:xfrm>
          <a:prstGeom prst="rect">
            <a:avLst/>
          </a:prstGeom>
        </p:spPr>
      </p:pic>
      <p:sp>
        <p:nvSpPr>
          <p:cNvPr id="5" name="4 CuadroTexto"/>
          <p:cNvSpPr txBox="1"/>
          <p:nvPr/>
        </p:nvSpPr>
        <p:spPr>
          <a:xfrm>
            <a:off x="6660232" y="2636912"/>
            <a:ext cx="2232248" cy="1200329"/>
          </a:xfrm>
          <a:prstGeom prst="rect">
            <a:avLst/>
          </a:prstGeom>
          <a:noFill/>
        </p:spPr>
        <p:txBody>
          <a:bodyPr wrap="square" rtlCol="0">
            <a:spAutoFit/>
          </a:bodyPr>
          <a:lstStyle/>
          <a:p>
            <a:pPr algn="ctr"/>
            <a:r>
              <a:rPr lang="es-PE" sz="2400" dirty="0" smtClean="0"/>
              <a:t>IDENTIFICACIÓN DE LAS TENDENCIAS</a:t>
            </a:r>
            <a:endParaRPr lang="es-PE" sz="2400" dirty="0"/>
          </a:p>
        </p:txBody>
      </p:sp>
    </p:spTree>
    <p:extLst>
      <p:ext uri="{BB962C8B-B14F-4D97-AF65-F5344CB8AC3E}">
        <p14:creationId xmlns:p14="http://schemas.microsoft.com/office/powerpoint/2010/main" val="41032282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37855" y="1967345"/>
            <a:ext cx="6096000" cy="2585323"/>
          </a:xfrm>
          <a:prstGeom prst="rect">
            <a:avLst/>
          </a:prstGeom>
        </p:spPr>
        <p:txBody>
          <a:bodyPr wrap="square">
            <a:spAutoFit/>
          </a:bodyPr>
          <a:lstStyle/>
          <a:p>
            <a:r>
              <a:rPr lang="es-PE" dirty="0"/>
              <a:t>Preocupación por temas ambientales</a:t>
            </a:r>
          </a:p>
          <a:p>
            <a:r>
              <a:rPr lang="es-PE" dirty="0"/>
              <a:t>Impacto del cambio climático en los destinos </a:t>
            </a:r>
          </a:p>
          <a:p>
            <a:r>
              <a:rPr lang="es-PE" dirty="0"/>
              <a:t>Estilos de vida sostenibles </a:t>
            </a:r>
          </a:p>
          <a:p>
            <a:r>
              <a:rPr lang="es-PE" dirty="0"/>
              <a:t>Valoración de la naturaleza </a:t>
            </a:r>
          </a:p>
          <a:p>
            <a:r>
              <a:rPr lang="es-PE" dirty="0"/>
              <a:t>Autenticidad de los destinos </a:t>
            </a:r>
          </a:p>
          <a:p>
            <a:r>
              <a:rPr lang="es-PE" dirty="0"/>
              <a:t>Descubrimiento de culturas tradicionales </a:t>
            </a:r>
          </a:p>
          <a:p>
            <a:r>
              <a:rPr lang="es-PE" dirty="0"/>
              <a:t>Experiencias auténticas </a:t>
            </a:r>
          </a:p>
          <a:p>
            <a:r>
              <a:rPr lang="es-PE" dirty="0"/>
              <a:t>Vacaciones sostenibles </a:t>
            </a:r>
          </a:p>
          <a:p>
            <a:r>
              <a:rPr lang="es-PE" dirty="0"/>
              <a:t>Proveedores “verdes”</a:t>
            </a:r>
          </a:p>
        </p:txBody>
      </p:sp>
      <p:sp>
        <p:nvSpPr>
          <p:cNvPr id="3" name="2 Rectángulo"/>
          <p:cNvSpPr/>
          <p:nvPr/>
        </p:nvSpPr>
        <p:spPr>
          <a:xfrm>
            <a:off x="2501528" y="1318552"/>
            <a:ext cx="2395271" cy="369332"/>
          </a:xfrm>
          <a:prstGeom prst="rect">
            <a:avLst/>
          </a:prstGeom>
        </p:spPr>
        <p:txBody>
          <a:bodyPr wrap="none">
            <a:spAutoFit/>
          </a:bodyPr>
          <a:lstStyle/>
          <a:p>
            <a:r>
              <a:rPr lang="es-PE" dirty="0"/>
              <a:t>TENDENCIAS GLOBALES</a:t>
            </a:r>
          </a:p>
        </p:txBody>
      </p:sp>
    </p:spTree>
    <p:extLst>
      <p:ext uri="{BB962C8B-B14F-4D97-AF65-F5344CB8AC3E}">
        <p14:creationId xmlns:p14="http://schemas.microsoft.com/office/powerpoint/2010/main" val="16129422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31818" y="2205703"/>
            <a:ext cx="6151418" cy="2585323"/>
          </a:xfrm>
          <a:prstGeom prst="rect">
            <a:avLst/>
          </a:prstGeom>
        </p:spPr>
        <p:txBody>
          <a:bodyPr wrap="square">
            <a:spAutoFit/>
          </a:bodyPr>
          <a:lstStyle/>
          <a:p>
            <a:endParaRPr lang="es-PE" dirty="0" smtClean="0"/>
          </a:p>
          <a:p>
            <a:r>
              <a:rPr lang="es-PE" dirty="0" smtClean="0"/>
              <a:t>Un </a:t>
            </a:r>
            <a:r>
              <a:rPr lang="es-PE" dirty="0"/>
              <a:t>estudio realizado por </a:t>
            </a:r>
            <a:r>
              <a:rPr lang="es-PE" dirty="0" err="1"/>
              <a:t>Kuoni</a:t>
            </a:r>
            <a:r>
              <a:rPr lang="es-PE" dirty="0"/>
              <a:t> encontró que el 22% de los encuestados opinan que la sostenibilidad es uno de los tres principales factores que influyen en la reserva de las vacaciones </a:t>
            </a:r>
          </a:p>
          <a:p>
            <a:endParaRPr lang="es-PE" dirty="0"/>
          </a:p>
          <a:p>
            <a:endParaRPr lang="es-PE" dirty="0"/>
          </a:p>
          <a:p>
            <a:r>
              <a:rPr lang="es-PE" dirty="0"/>
              <a:t>El 50% de los consumidores mundiales están dispuestos a pagar más por productos de empresas que demuestran un compromiso con la responsabilidad social </a:t>
            </a:r>
          </a:p>
        </p:txBody>
      </p:sp>
      <p:sp>
        <p:nvSpPr>
          <p:cNvPr id="3" name="2 Rectángulo"/>
          <p:cNvSpPr/>
          <p:nvPr/>
        </p:nvSpPr>
        <p:spPr>
          <a:xfrm>
            <a:off x="1925782" y="1069217"/>
            <a:ext cx="4572000" cy="646331"/>
          </a:xfrm>
          <a:prstGeom prst="rect">
            <a:avLst/>
          </a:prstGeom>
        </p:spPr>
        <p:txBody>
          <a:bodyPr>
            <a:spAutoFit/>
          </a:bodyPr>
          <a:lstStyle/>
          <a:p>
            <a:r>
              <a:rPr lang="es-PE" dirty="0"/>
              <a:t>DEMANDA DE PRODUCTOS TURÍSTICOS SOSTENIBLES     </a:t>
            </a:r>
          </a:p>
        </p:txBody>
      </p:sp>
    </p:spTree>
    <p:extLst>
      <p:ext uri="{BB962C8B-B14F-4D97-AF65-F5344CB8AC3E}">
        <p14:creationId xmlns:p14="http://schemas.microsoft.com/office/powerpoint/2010/main" val="3130714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43890" y="2565874"/>
            <a:ext cx="6580909" cy="2031325"/>
          </a:xfrm>
          <a:prstGeom prst="rect">
            <a:avLst/>
          </a:prstGeom>
        </p:spPr>
        <p:txBody>
          <a:bodyPr wrap="square">
            <a:spAutoFit/>
          </a:bodyPr>
          <a:lstStyle/>
          <a:p>
            <a:r>
              <a:rPr lang="es-PE" dirty="0"/>
              <a:t>44% de los clientes de Estados Unidos y Europa están interesados si una empresa ofrece una opción de vacaciones sostenible </a:t>
            </a:r>
          </a:p>
          <a:p>
            <a:endParaRPr lang="es-PE" b="1" dirty="0"/>
          </a:p>
          <a:p>
            <a:r>
              <a:rPr lang="es-PE" dirty="0"/>
              <a:t>La demanda para productos sostenibles está creciendo: en 2011 los operadores especializados en sostenibilidad lograron un crecimiento del 11%, mientras que la industria entera creció apenas 1 por ciento (Banco </a:t>
            </a:r>
            <a:r>
              <a:rPr lang="es-PE" dirty="0" err="1"/>
              <a:t>Sarasin</a:t>
            </a:r>
            <a:r>
              <a:rPr lang="es-PE" dirty="0"/>
              <a:t>) </a:t>
            </a:r>
          </a:p>
        </p:txBody>
      </p:sp>
      <p:sp>
        <p:nvSpPr>
          <p:cNvPr id="3" name="2 Rectángulo"/>
          <p:cNvSpPr/>
          <p:nvPr/>
        </p:nvSpPr>
        <p:spPr>
          <a:xfrm>
            <a:off x="2064327" y="1096926"/>
            <a:ext cx="4572000" cy="646331"/>
          </a:xfrm>
          <a:prstGeom prst="rect">
            <a:avLst/>
          </a:prstGeom>
        </p:spPr>
        <p:txBody>
          <a:bodyPr>
            <a:spAutoFit/>
          </a:bodyPr>
          <a:lstStyle/>
          <a:p>
            <a:r>
              <a:rPr lang="es-PE" dirty="0"/>
              <a:t>DEMANDA DE PRODUCTOS TURÍSTICOS SOSTENIBLES     </a:t>
            </a:r>
          </a:p>
        </p:txBody>
      </p:sp>
    </p:spTree>
    <p:extLst>
      <p:ext uri="{BB962C8B-B14F-4D97-AF65-F5344CB8AC3E}">
        <p14:creationId xmlns:p14="http://schemas.microsoft.com/office/powerpoint/2010/main" val="6760810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68581" y="1720840"/>
            <a:ext cx="5860473" cy="3139321"/>
          </a:xfrm>
          <a:prstGeom prst="rect">
            <a:avLst/>
          </a:prstGeom>
        </p:spPr>
        <p:txBody>
          <a:bodyPr wrap="square">
            <a:spAutoFit/>
          </a:bodyPr>
          <a:lstStyle/>
          <a:p>
            <a:r>
              <a:rPr lang="es-PE" dirty="0"/>
              <a:t>Calidad de la arquitectura del paisaje </a:t>
            </a:r>
          </a:p>
          <a:p>
            <a:r>
              <a:rPr lang="es-PE" dirty="0"/>
              <a:t>Diseño ambiental </a:t>
            </a:r>
          </a:p>
          <a:p>
            <a:r>
              <a:rPr lang="es-PE" dirty="0"/>
              <a:t>Reestructuración y atractivo ambientales </a:t>
            </a:r>
          </a:p>
          <a:p>
            <a:r>
              <a:rPr lang="es-PE" dirty="0"/>
              <a:t>Conservación de la naturaleza </a:t>
            </a:r>
          </a:p>
          <a:p>
            <a:r>
              <a:rPr lang="es-PE" dirty="0"/>
              <a:t>Administración del uso del suelo </a:t>
            </a:r>
          </a:p>
          <a:p>
            <a:r>
              <a:rPr lang="es-PE" dirty="0"/>
              <a:t>Estrategias financieras para el desarrollo económico a largo plazo </a:t>
            </a:r>
          </a:p>
          <a:p>
            <a:r>
              <a:rPr lang="es-PE" dirty="0"/>
              <a:t>Empleo </a:t>
            </a:r>
          </a:p>
          <a:p>
            <a:r>
              <a:rPr lang="es-PE" dirty="0"/>
              <a:t>Transporte </a:t>
            </a:r>
          </a:p>
          <a:p>
            <a:r>
              <a:rPr lang="es-PE" dirty="0"/>
              <a:t>Conservación de la energía </a:t>
            </a:r>
          </a:p>
          <a:p>
            <a:r>
              <a:rPr lang="es-PE" dirty="0"/>
              <a:t>Sistemas de educación información e interpretación </a:t>
            </a:r>
          </a:p>
        </p:txBody>
      </p:sp>
      <p:sp>
        <p:nvSpPr>
          <p:cNvPr id="3" name="2 Rectángulo"/>
          <p:cNvSpPr/>
          <p:nvPr/>
        </p:nvSpPr>
        <p:spPr>
          <a:xfrm>
            <a:off x="2547584" y="1110734"/>
            <a:ext cx="2413994" cy="369332"/>
          </a:xfrm>
          <a:prstGeom prst="rect">
            <a:avLst/>
          </a:prstGeom>
        </p:spPr>
        <p:txBody>
          <a:bodyPr wrap="none">
            <a:spAutoFit/>
          </a:bodyPr>
          <a:lstStyle/>
          <a:p>
            <a:r>
              <a:rPr lang="es-PE" dirty="0"/>
              <a:t>TEMAS A CONSIDERAR  </a:t>
            </a:r>
          </a:p>
        </p:txBody>
      </p:sp>
    </p:spTree>
    <p:extLst>
      <p:ext uri="{BB962C8B-B14F-4D97-AF65-F5344CB8AC3E}">
        <p14:creationId xmlns:p14="http://schemas.microsoft.com/office/powerpoint/2010/main" val="2593051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PARA </a:t>
            </a:r>
            <a:r>
              <a:rPr lang="es-PE" dirty="0" smtClean="0"/>
              <a:t>EL DESARROLLO DE PRODUCTOS </a:t>
            </a:r>
            <a:r>
              <a:rPr lang="es-PE" dirty="0"/>
              <a:t>TURÍSTICOS </a:t>
            </a:r>
          </a:p>
        </p:txBody>
      </p:sp>
      <p:pic>
        <p:nvPicPr>
          <p:cNvPr id="2050" name="Picture 2"/>
          <p:cNvPicPr>
            <a:picLocks noGrp="1" noChangeAspect="1" noChangeArrowheads="1"/>
          </p:cNvPicPr>
          <p:nvPr>
            <p:ph idx="1"/>
          </p:nvPr>
        </p:nvPicPr>
        <p:blipFill>
          <a:blip r:embed="rId2" cstate="print"/>
          <a:srcRect l="6258" t="33392" r="39923" b="15406"/>
          <a:stretch>
            <a:fillRect/>
          </a:stretch>
        </p:blipFill>
        <p:spPr bwMode="auto">
          <a:xfrm>
            <a:off x="586514" y="1928802"/>
            <a:ext cx="5384946" cy="3300398"/>
          </a:xfrm>
          <a:prstGeom prst="rect">
            <a:avLst/>
          </a:prstGeom>
          <a:noFill/>
          <a:ln w="9525">
            <a:noFill/>
            <a:miter lim="800000"/>
            <a:headEnd/>
            <a:tailEnd/>
          </a:ln>
        </p:spPr>
      </p:pic>
      <p:sp>
        <p:nvSpPr>
          <p:cNvPr id="5" name="4 CuadroTexto"/>
          <p:cNvSpPr txBox="1"/>
          <p:nvPr/>
        </p:nvSpPr>
        <p:spPr>
          <a:xfrm>
            <a:off x="6660232" y="3140968"/>
            <a:ext cx="2088232" cy="461665"/>
          </a:xfrm>
          <a:prstGeom prst="rect">
            <a:avLst/>
          </a:prstGeom>
          <a:noFill/>
        </p:spPr>
        <p:txBody>
          <a:bodyPr wrap="square" rtlCol="0">
            <a:spAutoFit/>
          </a:bodyPr>
          <a:lstStyle/>
          <a:p>
            <a:pPr algn="ctr"/>
            <a:r>
              <a:rPr lang="es-PE" sz="2400" dirty="0" smtClean="0"/>
              <a:t>PARTICIPACIÓN</a:t>
            </a:r>
            <a:endParaRPr lang="es-PE" sz="2400" dirty="0"/>
          </a:p>
        </p:txBody>
      </p:sp>
    </p:spTree>
    <p:extLst>
      <p:ext uri="{BB962C8B-B14F-4D97-AF65-F5344CB8AC3E}">
        <p14:creationId xmlns:p14="http://schemas.microsoft.com/office/powerpoint/2010/main" val="4189245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339752" y="3789040"/>
            <a:ext cx="4402832" cy="720080"/>
          </a:xfrm>
        </p:spPr>
        <p:txBody>
          <a:bodyPr>
            <a:normAutofit/>
          </a:bodyPr>
          <a:lstStyle/>
          <a:p>
            <a:pPr algn="ctr">
              <a:buNone/>
            </a:pPr>
            <a:r>
              <a:rPr lang="es-PE" sz="2700" dirty="0" smtClean="0"/>
              <a:t>EL AGUA COMO RECURSO </a:t>
            </a:r>
            <a:endParaRPr lang="es-PE" sz="2700" dirty="0"/>
          </a:p>
        </p:txBody>
      </p:sp>
    </p:spTree>
    <p:extLst>
      <p:ext uri="{BB962C8B-B14F-4D97-AF65-F5344CB8AC3E}">
        <p14:creationId xmlns:p14="http://schemas.microsoft.com/office/powerpoint/2010/main" val="42631481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PARA </a:t>
            </a:r>
            <a:r>
              <a:rPr lang="es-PE" dirty="0" smtClean="0"/>
              <a:t>EL </a:t>
            </a:r>
            <a:r>
              <a:rPr lang="es-PE" dirty="0"/>
              <a:t>DESARROLLO DE PRODUCTOS TURÍSTICOS </a:t>
            </a:r>
          </a:p>
        </p:txBody>
      </p:sp>
      <p:pic>
        <p:nvPicPr>
          <p:cNvPr id="4" name="Marcador de contenido 3"/>
          <p:cNvPicPr>
            <a:picLocks noGrp="1" noChangeAspect="1"/>
          </p:cNvPicPr>
          <p:nvPr>
            <p:ph idx="1"/>
          </p:nvPr>
        </p:nvPicPr>
        <p:blipFill rotWithShape="1">
          <a:blip r:embed="rId2" cstate="print"/>
          <a:srcRect l="26427" t="44800" r="4275" b="18234"/>
          <a:stretch/>
        </p:blipFill>
        <p:spPr>
          <a:xfrm>
            <a:off x="467544" y="1700808"/>
            <a:ext cx="7848872" cy="3109930"/>
          </a:xfrm>
          <a:prstGeom prst="rect">
            <a:avLst/>
          </a:prstGeom>
        </p:spPr>
      </p:pic>
      <p:sp>
        <p:nvSpPr>
          <p:cNvPr id="5" name="4 CuadroTexto"/>
          <p:cNvSpPr txBox="1"/>
          <p:nvPr/>
        </p:nvSpPr>
        <p:spPr>
          <a:xfrm>
            <a:off x="2699792" y="5085184"/>
            <a:ext cx="3672408" cy="461665"/>
          </a:xfrm>
          <a:prstGeom prst="rect">
            <a:avLst/>
          </a:prstGeom>
          <a:noFill/>
        </p:spPr>
        <p:txBody>
          <a:bodyPr wrap="square" rtlCol="0">
            <a:spAutoFit/>
          </a:bodyPr>
          <a:lstStyle/>
          <a:p>
            <a:pPr algn="ctr"/>
            <a:r>
              <a:rPr lang="es-PE" sz="2400" dirty="0" smtClean="0"/>
              <a:t>PLANIFICACIÓN</a:t>
            </a:r>
            <a:endParaRPr lang="es-PE" sz="2400" dirty="0"/>
          </a:p>
        </p:txBody>
      </p:sp>
    </p:spTree>
    <p:extLst>
      <p:ext uri="{BB962C8B-B14F-4D97-AF65-F5344CB8AC3E}">
        <p14:creationId xmlns:p14="http://schemas.microsoft.com/office/powerpoint/2010/main" val="4879121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PARA </a:t>
            </a:r>
            <a:r>
              <a:rPr lang="es-PE" dirty="0" smtClean="0"/>
              <a:t>EL DESARROLLO </a:t>
            </a:r>
            <a:r>
              <a:rPr lang="es-PE" dirty="0"/>
              <a:t>DE PRODUCTOS TURÍSTICOS </a:t>
            </a:r>
          </a:p>
        </p:txBody>
      </p:sp>
      <p:pic>
        <p:nvPicPr>
          <p:cNvPr id="4" name="Marcador de contenido 3"/>
          <p:cNvPicPr>
            <a:picLocks noGrp="1" noChangeAspect="1"/>
          </p:cNvPicPr>
          <p:nvPr>
            <p:ph idx="1"/>
          </p:nvPr>
        </p:nvPicPr>
        <p:blipFill rotWithShape="1">
          <a:blip r:embed="rId2" cstate="print"/>
          <a:srcRect l="24942" t="41998" r="3723" b="18227"/>
          <a:stretch/>
        </p:blipFill>
        <p:spPr>
          <a:xfrm>
            <a:off x="611560" y="1556792"/>
            <a:ext cx="6984776" cy="3111400"/>
          </a:xfrm>
          <a:prstGeom prst="rect">
            <a:avLst/>
          </a:prstGeom>
        </p:spPr>
      </p:pic>
      <p:sp>
        <p:nvSpPr>
          <p:cNvPr id="5" name="4 CuadroTexto"/>
          <p:cNvSpPr txBox="1"/>
          <p:nvPr/>
        </p:nvSpPr>
        <p:spPr>
          <a:xfrm>
            <a:off x="2483768" y="4869160"/>
            <a:ext cx="2880320" cy="461665"/>
          </a:xfrm>
          <a:prstGeom prst="rect">
            <a:avLst/>
          </a:prstGeom>
          <a:noFill/>
        </p:spPr>
        <p:txBody>
          <a:bodyPr wrap="square" rtlCol="0">
            <a:spAutoFit/>
          </a:bodyPr>
          <a:lstStyle/>
          <a:p>
            <a:pPr algn="ctr"/>
            <a:r>
              <a:rPr lang="es-PE" sz="2400" dirty="0" smtClean="0"/>
              <a:t>VISIÓN DE DESTINO</a:t>
            </a:r>
            <a:endParaRPr lang="es-PE" sz="2400" dirty="0"/>
          </a:p>
        </p:txBody>
      </p:sp>
    </p:spTree>
    <p:extLst>
      <p:ext uri="{BB962C8B-B14F-4D97-AF65-F5344CB8AC3E}">
        <p14:creationId xmlns:p14="http://schemas.microsoft.com/office/powerpoint/2010/main" val="6130107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a:t>
            </a:r>
            <a:r>
              <a:rPr lang="es-PE" dirty="0" smtClean="0"/>
              <a:t>PARA EL </a:t>
            </a:r>
            <a:r>
              <a:rPr lang="es-PE" dirty="0"/>
              <a:t>DESARROLLO DE PRODUCTOS TURÍSTICOS </a:t>
            </a:r>
          </a:p>
        </p:txBody>
      </p:sp>
      <p:pic>
        <p:nvPicPr>
          <p:cNvPr id="1026" name="Picture 2"/>
          <p:cNvPicPr>
            <a:picLocks noGrp="1" noChangeAspect="1" noChangeArrowheads="1"/>
          </p:cNvPicPr>
          <p:nvPr>
            <p:ph idx="1"/>
          </p:nvPr>
        </p:nvPicPr>
        <p:blipFill>
          <a:blip r:embed="rId2" cstate="print"/>
          <a:srcRect l="4735" t="41985" r="49097" b="24868"/>
          <a:stretch>
            <a:fillRect/>
          </a:stretch>
        </p:blipFill>
        <p:spPr bwMode="auto">
          <a:xfrm>
            <a:off x="714348" y="2214554"/>
            <a:ext cx="3980117" cy="2643206"/>
          </a:xfrm>
          <a:prstGeom prst="rect">
            <a:avLst/>
          </a:prstGeom>
          <a:noFill/>
          <a:ln w="9525">
            <a:noFill/>
            <a:miter lim="800000"/>
            <a:headEnd/>
            <a:tailEnd/>
          </a:ln>
          <a:effectLst/>
        </p:spPr>
      </p:pic>
      <p:sp>
        <p:nvSpPr>
          <p:cNvPr id="5" name="4 CuadroTexto"/>
          <p:cNvSpPr txBox="1"/>
          <p:nvPr/>
        </p:nvSpPr>
        <p:spPr>
          <a:xfrm>
            <a:off x="5929322" y="2928934"/>
            <a:ext cx="1857388" cy="830997"/>
          </a:xfrm>
          <a:prstGeom prst="rect">
            <a:avLst/>
          </a:prstGeom>
          <a:noFill/>
        </p:spPr>
        <p:txBody>
          <a:bodyPr wrap="square" rtlCol="0">
            <a:spAutoFit/>
          </a:bodyPr>
          <a:lstStyle/>
          <a:p>
            <a:pPr algn="ctr"/>
            <a:r>
              <a:rPr lang="es-PE" sz="2400" dirty="0" smtClean="0"/>
              <a:t>VOLUNTAD POLÍTICA </a:t>
            </a:r>
            <a:endParaRPr lang="es-PE" sz="2400" dirty="0"/>
          </a:p>
        </p:txBody>
      </p:sp>
    </p:spTree>
    <p:extLst>
      <p:ext uri="{BB962C8B-B14F-4D97-AF65-F5344CB8AC3E}">
        <p14:creationId xmlns:p14="http://schemas.microsoft.com/office/powerpoint/2010/main" val="4189245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a:t>
            </a:r>
            <a:r>
              <a:rPr lang="es-PE" dirty="0" smtClean="0"/>
              <a:t>PARA EL </a:t>
            </a:r>
            <a:r>
              <a:rPr lang="es-PE" dirty="0"/>
              <a:t>DESARROLLO DE PRODUCTOS TURÍSTICOS </a:t>
            </a:r>
          </a:p>
        </p:txBody>
      </p:sp>
      <p:pic>
        <p:nvPicPr>
          <p:cNvPr id="2050" name="Picture 2"/>
          <p:cNvPicPr>
            <a:picLocks noGrp="1" noChangeAspect="1" noChangeArrowheads="1"/>
          </p:cNvPicPr>
          <p:nvPr>
            <p:ph idx="1"/>
          </p:nvPr>
        </p:nvPicPr>
        <p:blipFill>
          <a:blip r:embed="rId2" cstate="print"/>
          <a:srcRect l="6199" t="32514" r="50000" b="13819"/>
          <a:stretch>
            <a:fillRect/>
          </a:stretch>
        </p:blipFill>
        <p:spPr bwMode="auto">
          <a:xfrm>
            <a:off x="1142976" y="2071677"/>
            <a:ext cx="3429024" cy="3150995"/>
          </a:xfrm>
          <a:prstGeom prst="rect">
            <a:avLst/>
          </a:prstGeom>
          <a:noFill/>
          <a:ln w="9525">
            <a:noFill/>
            <a:miter lim="800000"/>
            <a:headEnd/>
            <a:tailEnd/>
          </a:ln>
          <a:effectLst/>
        </p:spPr>
      </p:pic>
      <p:sp>
        <p:nvSpPr>
          <p:cNvPr id="5" name="4 CuadroTexto"/>
          <p:cNvSpPr txBox="1"/>
          <p:nvPr/>
        </p:nvSpPr>
        <p:spPr>
          <a:xfrm>
            <a:off x="5286380" y="2928934"/>
            <a:ext cx="2714644" cy="461665"/>
          </a:xfrm>
          <a:prstGeom prst="rect">
            <a:avLst/>
          </a:prstGeom>
          <a:noFill/>
        </p:spPr>
        <p:txBody>
          <a:bodyPr wrap="square" rtlCol="0">
            <a:spAutoFit/>
          </a:bodyPr>
          <a:lstStyle/>
          <a:p>
            <a:pPr algn="ctr"/>
            <a:r>
              <a:rPr lang="es-PE" sz="2400" dirty="0" smtClean="0"/>
              <a:t>SOSTENIBILIDAD </a:t>
            </a:r>
            <a:endParaRPr lang="es-PE" sz="2400" dirty="0"/>
          </a:p>
        </p:txBody>
      </p:sp>
    </p:spTree>
    <p:extLst>
      <p:ext uri="{BB962C8B-B14F-4D97-AF65-F5344CB8AC3E}">
        <p14:creationId xmlns:p14="http://schemas.microsoft.com/office/powerpoint/2010/main" val="41892455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PARA </a:t>
            </a:r>
            <a:r>
              <a:rPr lang="es-PE" dirty="0" smtClean="0"/>
              <a:t>EL DESARROLLO </a:t>
            </a:r>
            <a:r>
              <a:rPr lang="es-PE" dirty="0"/>
              <a:t>DE PRODUCTOS TURÍSTICOS </a:t>
            </a:r>
          </a:p>
        </p:txBody>
      </p:sp>
      <p:pic>
        <p:nvPicPr>
          <p:cNvPr id="4" name="Marcador de contenido 3"/>
          <p:cNvPicPr>
            <a:picLocks noGrp="1" noChangeAspect="1"/>
          </p:cNvPicPr>
          <p:nvPr>
            <p:ph idx="1"/>
          </p:nvPr>
        </p:nvPicPr>
        <p:blipFill rotWithShape="1">
          <a:blip r:embed="rId2" cstate="print"/>
          <a:srcRect l="24942" t="43589" r="3463" b="16636"/>
          <a:stretch/>
        </p:blipFill>
        <p:spPr>
          <a:xfrm>
            <a:off x="785786" y="1643050"/>
            <a:ext cx="7604047" cy="3384376"/>
          </a:xfrm>
          <a:prstGeom prst="rect">
            <a:avLst/>
          </a:prstGeom>
        </p:spPr>
      </p:pic>
      <p:sp>
        <p:nvSpPr>
          <p:cNvPr id="5" name="4 CuadroTexto"/>
          <p:cNvSpPr txBox="1"/>
          <p:nvPr/>
        </p:nvSpPr>
        <p:spPr>
          <a:xfrm>
            <a:off x="2714612" y="5357826"/>
            <a:ext cx="3929090" cy="461665"/>
          </a:xfrm>
          <a:prstGeom prst="rect">
            <a:avLst/>
          </a:prstGeom>
          <a:noFill/>
        </p:spPr>
        <p:txBody>
          <a:bodyPr wrap="square" rtlCol="0">
            <a:spAutoFit/>
          </a:bodyPr>
          <a:lstStyle/>
          <a:p>
            <a:pPr algn="ctr"/>
            <a:r>
              <a:rPr lang="es-PE" sz="2400" dirty="0" smtClean="0"/>
              <a:t>TRANSVERSAL</a:t>
            </a:r>
            <a:r>
              <a:rPr lang="es-PE" dirty="0" smtClean="0"/>
              <a:t> </a:t>
            </a:r>
            <a:endParaRPr lang="es-PE" dirty="0"/>
          </a:p>
        </p:txBody>
      </p:sp>
    </p:spTree>
    <p:extLst>
      <p:ext uri="{BB962C8B-B14F-4D97-AF65-F5344CB8AC3E}">
        <p14:creationId xmlns:p14="http://schemas.microsoft.com/office/powerpoint/2010/main" val="1802596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PARA </a:t>
            </a:r>
            <a:r>
              <a:rPr lang="es-PE" dirty="0" smtClean="0"/>
              <a:t>EL </a:t>
            </a:r>
            <a:r>
              <a:rPr lang="es-PE" dirty="0"/>
              <a:t>DESARROLLO DE PRODUCTOS TURÍSTICOS </a:t>
            </a:r>
          </a:p>
        </p:txBody>
      </p:sp>
      <p:pic>
        <p:nvPicPr>
          <p:cNvPr id="4098" name="Picture 2"/>
          <p:cNvPicPr>
            <a:picLocks noGrp="1" noChangeAspect="1" noChangeArrowheads="1"/>
          </p:cNvPicPr>
          <p:nvPr>
            <p:ph idx="1"/>
          </p:nvPr>
        </p:nvPicPr>
        <p:blipFill>
          <a:blip r:embed="rId2" cstate="print"/>
          <a:srcRect l="12118" t="43564" r="55919" b="24868"/>
          <a:stretch>
            <a:fillRect/>
          </a:stretch>
        </p:blipFill>
        <p:spPr bwMode="auto">
          <a:xfrm>
            <a:off x="928662" y="2214554"/>
            <a:ext cx="3664769" cy="2714644"/>
          </a:xfrm>
          <a:prstGeom prst="rect">
            <a:avLst/>
          </a:prstGeom>
          <a:noFill/>
          <a:ln w="9525">
            <a:noFill/>
            <a:miter lim="800000"/>
            <a:headEnd/>
            <a:tailEnd/>
          </a:ln>
          <a:effectLst/>
        </p:spPr>
      </p:pic>
      <p:sp>
        <p:nvSpPr>
          <p:cNvPr id="5" name="4 CuadroTexto"/>
          <p:cNvSpPr txBox="1"/>
          <p:nvPr/>
        </p:nvSpPr>
        <p:spPr>
          <a:xfrm>
            <a:off x="5000628" y="3071810"/>
            <a:ext cx="3071834" cy="830997"/>
          </a:xfrm>
          <a:prstGeom prst="rect">
            <a:avLst/>
          </a:prstGeom>
          <a:noFill/>
        </p:spPr>
        <p:txBody>
          <a:bodyPr wrap="square" rtlCol="0">
            <a:spAutoFit/>
          </a:bodyPr>
          <a:lstStyle/>
          <a:p>
            <a:pPr algn="ctr"/>
            <a:r>
              <a:rPr lang="es-PE" sz="2400" dirty="0" smtClean="0"/>
              <a:t>INDICADORES CUALITATIVOS </a:t>
            </a:r>
            <a:endParaRPr lang="es-PE" sz="2400" dirty="0"/>
          </a:p>
        </p:txBody>
      </p:sp>
    </p:spTree>
    <p:extLst>
      <p:ext uri="{BB962C8B-B14F-4D97-AF65-F5344CB8AC3E}">
        <p14:creationId xmlns:p14="http://schemas.microsoft.com/office/powerpoint/2010/main" val="41892455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PARA </a:t>
            </a:r>
            <a:r>
              <a:rPr lang="es-PE" dirty="0" smtClean="0"/>
              <a:t>EL </a:t>
            </a:r>
            <a:r>
              <a:rPr lang="es-PE" dirty="0"/>
              <a:t>DESARROLLO DE PRODUCTOS TURÍSTICOS </a:t>
            </a:r>
          </a:p>
        </p:txBody>
      </p:sp>
      <p:pic>
        <p:nvPicPr>
          <p:cNvPr id="6146" name="Picture 2"/>
          <p:cNvPicPr>
            <a:picLocks noGrp="1" noChangeAspect="1" noChangeArrowheads="1"/>
          </p:cNvPicPr>
          <p:nvPr>
            <p:ph idx="1"/>
          </p:nvPr>
        </p:nvPicPr>
        <p:blipFill>
          <a:blip r:embed="rId2" cstate="print"/>
          <a:srcRect l="13302" t="45142" r="58287" b="26447"/>
          <a:stretch>
            <a:fillRect/>
          </a:stretch>
        </p:blipFill>
        <p:spPr bwMode="auto">
          <a:xfrm>
            <a:off x="714348" y="1571612"/>
            <a:ext cx="3048021" cy="2286016"/>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l="5319" t="37234" r="50798" b="20212"/>
          <a:stretch>
            <a:fillRect/>
          </a:stretch>
        </p:blipFill>
        <p:spPr bwMode="auto">
          <a:xfrm>
            <a:off x="2143108" y="3571875"/>
            <a:ext cx="3071834" cy="2234061"/>
          </a:xfrm>
          <a:prstGeom prst="rect">
            <a:avLst/>
          </a:prstGeom>
          <a:noFill/>
          <a:ln w="9525">
            <a:noFill/>
            <a:miter lim="800000"/>
            <a:headEnd/>
            <a:tailEnd/>
          </a:ln>
          <a:effectLst/>
        </p:spPr>
      </p:pic>
      <p:sp>
        <p:nvSpPr>
          <p:cNvPr id="6" name="5 CuadroTexto"/>
          <p:cNvSpPr txBox="1"/>
          <p:nvPr/>
        </p:nvSpPr>
        <p:spPr>
          <a:xfrm>
            <a:off x="5429256" y="1928802"/>
            <a:ext cx="2857520" cy="1569660"/>
          </a:xfrm>
          <a:prstGeom prst="rect">
            <a:avLst/>
          </a:prstGeom>
          <a:noFill/>
        </p:spPr>
        <p:txBody>
          <a:bodyPr wrap="square" rtlCol="0">
            <a:spAutoFit/>
          </a:bodyPr>
          <a:lstStyle/>
          <a:p>
            <a:pPr algn="ctr"/>
            <a:r>
              <a:rPr lang="es-PE" sz="2400" dirty="0" smtClean="0"/>
              <a:t>ACTIVIDADES TURÍSTICAS PRINCIPALES Y COMPLEMENTARIAS</a:t>
            </a:r>
            <a:endParaRPr lang="es-PE" sz="2400" dirty="0"/>
          </a:p>
        </p:txBody>
      </p:sp>
    </p:spTree>
    <p:extLst>
      <p:ext uri="{BB962C8B-B14F-4D97-AF65-F5344CB8AC3E}">
        <p14:creationId xmlns:p14="http://schemas.microsoft.com/office/powerpoint/2010/main" val="41892455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p:txBody>
          <a:bodyPr/>
          <a:lstStyle/>
          <a:p>
            <a:r>
              <a:rPr lang="es-PE" altLang="es-PE" smtClean="0"/>
              <a:t>Algunos factores a considerar (poblador local) </a:t>
            </a:r>
          </a:p>
        </p:txBody>
      </p:sp>
      <p:sp>
        <p:nvSpPr>
          <p:cNvPr id="20483" name="Marcador de contenido 2"/>
          <p:cNvSpPr>
            <a:spLocks noGrp="1"/>
          </p:cNvSpPr>
          <p:nvPr>
            <p:ph idx="1"/>
          </p:nvPr>
        </p:nvSpPr>
        <p:spPr/>
        <p:txBody>
          <a:bodyPr/>
          <a:lstStyle/>
          <a:p>
            <a:pPr>
              <a:buFont typeface="Wingdings" pitchFamily="2" charset="2"/>
              <a:buChar char="ü"/>
            </a:pPr>
            <a:r>
              <a:rPr lang="es-PE" altLang="es-PE" smtClean="0"/>
              <a:t>Sensibilización de la población </a:t>
            </a:r>
          </a:p>
          <a:p>
            <a:pPr>
              <a:buFont typeface="Wingdings" pitchFamily="2" charset="2"/>
              <a:buChar char="ü"/>
            </a:pPr>
            <a:r>
              <a:rPr lang="es-PE" altLang="es-PE" smtClean="0"/>
              <a:t>Toma de conciencia del patrimonio natural y cultural que posee </a:t>
            </a:r>
          </a:p>
          <a:p>
            <a:pPr>
              <a:buFont typeface="Wingdings" pitchFamily="2" charset="2"/>
              <a:buChar char="ü"/>
            </a:pPr>
            <a:r>
              <a:rPr lang="es-PE" altLang="es-PE" smtClean="0"/>
              <a:t>Predique con el ejemplo al momento de hacerla respetar</a:t>
            </a:r>
          </a:p>
        </p:txBody>
      </p:sp>
    </p:spTree>
    <p:extLst>
      <p:ext uri="{BB962C8B-B14F-4D97-AF65-F5344CB8AC3E}">
        <p14:creationId xmlns:p14="http://schemas.microsoft.com/office/powerpoint/2010/main" val="1595270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p:txBody>
          <a:bodyPr/>
          <a:lstStyle/>
          <a:p>
            <a:r>
              <a:rPr lang="es-PE" altLang="es-PE" smtClean="0"/>
              <a:t>Algunos factores a considerar (viajero) </a:t>
            </a:r>
          </a:p>
        </p:txBody>
      </p:sp>
      <p:sp>
        <p:nvSpPr>
          <p:cNvPr id="18435" name="Marcador de contenido 2"/>
          <p:cNvSpPr>
            <a:spLocks noGrp="1"/>
          </p:cNvSpPr>
          <p:nvPr>
            <p:ph idx="1"/>
          </p:nvPr>
        </p:nvSpPr>
        <p:spPr/>
        <p:txBody>
          <a:bodyPr/>
          <a:lstStyle/>
          <a:p>
            <a:pPr>
              <a:buFont typeface="Wingdings" pitchFamily="2" charset="2"/>
              <a:buChar char="ü"/>
            </a:pPr>
            <a:r>
              <a:rPr lang="es-PE" altLang="es-PE" smtClean="0"/>
              <a:t>El comportamiento responsable y ético de los turistas es imprescindible</a:t>
            </a:r>
          </a:p>
          <a:p>
            <a:pPr>
              <a:buFont typeface="Wingdings" pitchFamily="2" charset="2"/>
              <a:buChar char="ü"/>
            </a:pPr>
            <a:r>
              <a:rPr lang="es-PE" altLang="es-PE" smtClean="0"/>
              <a:t>Se informa y prepara antes del viaje </a:t>
            </a:r>
          </a:p>
          <a:p>
            <a:pPr>
              <a:buFont typeface="Wingdings" pitchFamily="2" charset="2"/>
              <a:buChar char="ü"/>
            </a:pPr>
            <a:r>
              <a:rPr lang="es-PE" altLang="es-PE" smtClean="0"/>
              <a:t>El turista responsable se muestra cuidadoso con el consumo de los recursos (agua) </a:t>
            </a:r>
          </a:p>
          <a:p>
            <a:pPr>
              <a:buFont typeface="Wingdings" pitchFamily="2" charset="2"/>
              <a:buChar char="ü"/>
            </a:pPr>
            <a:r>
              <a:rPr lang="es-PE" altLang="es-PE" smtClean="0"/>
              <a:t>Informarse de los usos y costumbres locales  </a:t>
            </a:r>
          </a:p>
        </p:txBody>
      </p:sp>
    </p:spTree>
    <p:extLst>
      <p:ext uri="{BB962C8B-B14F-4D97-AF65-F5344CB8AC3E}">
        <p14:creationId xmlns:p14="http://schemas.microsoft.com/office/powerpoint/2010/main" val="4062050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s-PE" altLang="es-PE" smtClean="0"/>
              <a:t>Consideraciones </a:t>
            </a:r>
          </a:p>
        </p:txBody>
      </p:sp>
      <p:sp>
        <p:nvSpPr>
          <p:cNvPr id="23555" name="Content Placeholder 2"/>
          <p:cNvSpPr>
            <a:spLocks noGrp="1"/>
          </p:cNvSpPr>
          <p:nvPr>
            <p:ph idx="1"/>
          </p:nvPr>
        </p:nvSpPr>
        <p:spPr/>
        <p:txBody>
          <a:bodyPr/>
          <a:lstStyle/>
          <a:p>
            <a:pPr>
              <a:buFont typeface="Wingdings" pitchFamily="2" charset="2"/>
              <a:buChar char="ü"/>
            </a:pPr>
            <a:r>
              <a:rPr lang="en-US" altLang="es-PE" smtClean="0"/>
              <a:t>Va más allá de un simple código de conducta o recomendaciones para los viajeros </a:t>
            </a:r>
          </a:p>
          <a:p>
            <a:pPr>
              <a:buFont typeface="Wingdings" pitchFamily="2" charset="2"/>
              <a:buChar char="ü"/>
            </a:pPr>
            <a:r>
              <a:rPr lang="en-US" altLang="es-PE" smtClean="0"/>
              <a:t>El trabajo conjunto del sector público y los empresarios es tan importante como la colaboración entre anfitriones y visitantes </a:t>
            </a:r>
          </a:p>
          <a:p>
            <a:pPr>
              <a:buFont typeface="Wingdings" pitchFamily="2" charset="2"/>
              <a:buChar char="ü"/>
            </a:pPr>
            <a:endParaRPr lang="en-US" altLang="es-PE" smtClean="0"/>
          </a:p>
          <a:p>
            <a:pPr>
              <a:buFont typeface="Wingdings" pitchFamily="2" charset="2"/>
              <a:buChar char="ü"/>
            </a:pPr>
            <a:endParaRPr lang="es-PE" altLang="es-PE" smtClean="0"/>
          </a:p>
        </p:txBody>
      </p:sp>
    </p:spTree>
    <p:extLst>
      <p:ext uri="{BB962C8B-B14F-4D97-AF65-F5344CB8AC3E}">
        <p14:creationId xmlns:p14="http://schemas.microsoft.com/office/powerpoint/2010/main" val="1728112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628800"/>
            <a:ext cx="8229600" cy="3633267"/>
          </a:xfrm>
        </p:spPr>
        <p:txBody>
          <a:bodyPr>
            <a:normAutofit fontScale="85000" lnSpcReduction="10000"/>
          </a:bodyPr>
          <a:lstStyle/>
          <a:p>
            <a:pPr algn="just">
              <a:buFont typeface="Wingdings" pitchFamily="2" charset="2"/>
              <a:buChar char="q"/>
            </a:pPr>
            <a:r>
              <a:rPr lang="es-PE" dirty="0" smtClean="0"/>
              <a:t>El agua dulce, limpia y fácilmente accesible, es uno de los recursos más valiosos del turismo. </a:t>
            </a:r>
          </a:p>
          <a:p>
            <a:pPr algn="just">
              <a:buFont typeface="Wingdings" pitchFamily="2" charset="2"/>
              <a:buChar char="q"/>
            </a:pPr>
            <a:r>
              <a:rPr lang="es-PE" dirty="0" smtClean="0"/>
              <a:t>Un consumo excesivo de agua, unido a una gestión ineficaz de los recursos hídricos, limita el acceso universal al agua potable. </a:t>
            </a:r>
          </a:p>
          <a:p>
            <a:pPr algn="just">
              <a:buFont typeface="Wingdings" pitchFamily="2" charset="2"/>
              <a:buChar char="q"/>
            </a:pPr>
            <a:r>
              <a:rPr lang="es-PE" dirty="0" smtClean="0"/>
              <a:t>El turismo puede y debe ofrecer soluciones racionales desde el punto de vista medioambiental, así como apoyo político y financiero, para la conservación y el uso sostenible de las fuentes de  agua dulce. </a:t>
            </a:r>
          </a:p>
          <a:p>
            <a:endParaRPr lang="es-PE" dirty="0"/>
          </a:p>
        </p:txBody>
      </p:sp>
    </p:spTree>
    <p:extLst>
      <p:ext uri="{BB962C8B-B14F-4D97-AF65-F5344CB8AC3E}">
        <p14:creationId xmlns:p14="http://schemas.microsoft.com/office/powerpoint/2010/main" val="23661099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s-PE" smtClean="0"/>
              <a:t>Turismo responsable </a:t>
            </a:r>
          </a:p>
        </p:txBody>
      </p:sp>
      <p:sp>
        <p:nvSpPr>
          <p:cNvPr id="26627" name="Content Placeholder 2"/>
          <p:cNvSpPr>
            <a:spLocks noGrp="1"/>
          </p:cNvSpPr>
          <p:nvPr>
            <p:ph idx="1"/>
          </p:nvPr>
        </p:nvSpPr>
        <p:spPr/>
        <p:txBody>
          <a:bodyPr/>
          <a:lstStyle/>
          <a:p>
            <a:pPr algn="just">
              <a:buFont typeface="Wingdings" pitchFamily="2" charset="2"/>
              <a:buChar char="ü"/>
            </a:pPr>
            <a:r>
              <a:rPr lang="en-US" altLang="es-PE" smtClean="0"/>
              <a:t>Realizar un turismo responsable es tomar conciencia, creer y tener la convicción que cuando respetamos el hogar de la gente que visitamos estamos respetando nuestro hogar y nuestro mundo. </a:t>
            </a:r>
          </a:p>
        </p:txBody>
      </p:sp>
    </p:spTree>
    <p:extLst>
      <p:ext uri="{BB962C8B-B14F-4D97-AF65-F5344CB8AC3E}">
        <p14:creationId xmlns:p14="http://schemas.microsoft.com/office/powerpoint/2010/main" val="4192022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p:txBody>
          <a:bodyPr/>
          <a:lstStyle/>
          <a:p>
            <a:r>
              <a:rPr lang="es-PE" altLang="es-PE" smtClean="0"/>
              <a:t>Turismo responsable </a:t>
            </a:r>
          </a:p>
        </p:txBody>
      </p:sp>
      <p:sp>
        <p:nvSpPr>
          <p:cNvPr id="27651" name="Marcador de contenido 2"/>
          <p:cNvSpPr>
            <a:spLocks noGrp="1"/>
          </p:cNvSpPr>
          <p:nvPr>
            <p:ph idx="1"/>
          </p:nvPr>
        </p:nvSpPr>
        <p:spPr/>
        <p:txBody>
          <a:bodyPr/>
          <a:lstStyle/>
          <a:p>
            <a:pPr algn="just">
              <a:buFont typeface="Wingdings" pitchFamily="2" charset="2"/>
              <a:buChar char="ü"/>
            </a:pPr>
            <a:r>
              <a:rPr lang="es-PE" altLang="es-PE" smtClean="0"/>
              <a:t>La calidad de este turismo no se mide en el gasto, ni en las “estrellas”, ni en el lujo, ni en el derroche, se mide con la satisfacción de saber que nuestros hijos y nietos también podrán visitar estos lugares. </a:t>
            </a:r>
          </a:p>
        </p:txBody>
      </p:sp>
    </p:spTree>
    <p:extLst>
      <p:ext uri="{BB962C8B-B14F-4D97-AF65-F5344CB8AC3E}">
        <p14:creationId xmlns:p14="http://schemas.microsoft.com/office/powerpoint/2010/main" val="3128274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p:cNvSpPr>
            <a:spLocks noGrp="1"/>
          </p:cNvSpPr>
          <p:nvPr>
            <p:ph type="title"/>
          </p:nvPr>
        </p:nvSpPr>
        <p:spPr/>
        <p:txBody>
          <a:bodyPr/>
          <a:lstStyle/>
          <a:p>
            <a:r>
              <a:rPr lang="es-PE" altLang="es-PE" smtClean="0"/>
              <a:t>Turismo responsable </a:t>
            </a:r>
          </a:p>
        </p:txBody>
      </p:sp>
      <p:sp>
        <p:nvSpPr>
          <p:cNvPr id="3" name="Marcador de contenido 2"/>
          <p:cNvSpPr>
            <a:spLocks noGrp="1"/>
          </p:cNvSpPr>
          <p:nvPr>
            <p:ph idx="1"/>
          </p:nvPr>
        </p:nvSpPr>
        <p:spPr/>
        <p:txBody>
          <a:bodyPr/>
          <a:lstStyle/>
          <a:p>
            <a:pPr>
              <a:buFont typeface="Wingdings" pitchFamily="2" charset="2"/>
              <a:buChar char="ü"/>
              <a:defRPr/>
            </a:pPr>
            <a:r>
              <a:rPr lang="es-PE" dirty="0" smtClean="0"/>
              <a:t>Debemos considerar: </a:t>
            </a:r>
          </a:p>
          <a:p>
            <a:pPr marL="0" indent="0">
              <a:buFont typeface="Wingdings" pitchFamily="2" charset="2"/>
              <a:buNone/>
              <a:defRPr/>
            </a:pPr>
            <a:r>
              <a:rPr lang="es-PE" dirty="0" smtClean="0"/>
              <a:t>		Respeto </a:t>
            </a:r>
          </a:p>
          <a:p>
            <a:pPr marL="0" indent="0">
              <a:buFont typeface="Wingdings" pitchFamily="2" charset="2"/>
              <a:buNone/>
              <a:defRPr/>
            </a:pPr>
            <a:r>
              <a:rPr lang="es-PE" dirty="0"/>
              <a:t>	</a:t>
            </a:r>
            <a:r>
              <a:rPr lang="es-PE" dirty="0" smtClean="0"/>
              <a:t>	Sostenibilidad </a:t>
            </a:r>
          </a:p>
          <a:p>
            <a:pPr marL="0" indent="0">
              <a:buFont typeface="Wingdings" pitchFamily="2" charset="2"/>
              <a:buNone/>
              <a:defRPr/>
            </a:pPr>
            <a:r>
              <a:rPr lang="es-PE" dirty="0"/>
              <a:t>	</a:t>
            </a:r>
            <a:r>
              <a:rPr lang="es-PE" dirty="0" smtClean="0"/>
              <a:t>	Calidad </a:t>
            </a:r>
          </a:p>
          <a:p>
            <a:pPr marL="0" indent="0">
              <a:buFont typeface="Wingdings" pitchFamily="2" charset="2"/>
              <a:buNone/>
              <a:defRPr/>
            </a:pPr>
            <a:r>
              <a:rPr lang="es-PE" dirty="0"/>
              <a:t>	</a:t>
            </a:r>
            <a:r>
              <a:rPr lang="es-PE" dirty="0" smtClean="0"/>
              <a:t>	Competitividad </a:t>
            </a:r>
          </a:p>
          <a:p>
            <a:pPr marL="0" indent="0">
              <a:buFont typeface="Wingdings" pitchFamily="2" charset="2"/>
              <a:buNone/>
              <a:defRPr/>
            </a:pPr>
            <a:endParaRPr lang="es-PE" dirty="0"/>
          </a:p>
          <a:p>
            <a:pPr marL="0" indent="0">
              <a:buFont typeface="Wingdings" pitchFamily="2" charset="2"/>
              <a:buNone/>
              <a:defRPr/>
            </a:pPr>
            <a:r>
              <a:rPr lang="es-PE" dirty="0" smtClean="0"/>
              <a:t>“La responsabilidad es de todos”</a:t>
            </a:r>
          </a:p>
          <a:p>
            <a:pPr lvl="1">
              <a:defRPr/>
            </a:pPr>
            <a:endParaRPr lang="es-PE" dirty="0"/>
          </a:p>
        </p:txBody>
      </p:sp>
    </p:spTree>
    <p:extLst>
      <p:ext uri="{BB962C8B-B14F-4D97-AF65-F5344CB8AC3E}">
        <p14:creationId xmlns:p14="http://schemas.microsoft.com/office/powerpoint/2010/main" val="3674381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PARA </a:t>
            </a:r>
            <a:r>
              <a:rPr lang="es-PE" dirty="0" smtClean="0"/>
              <a:t>EL DESARROLLO </a:t>
            </a:r>
            <a:r>
              <a:rPr lang="es-PE" dirty="0"/>
              <a:t>DE PRODUCTOS TURÍSTICOS </a:t>
            </a:r>
          </a:p>
        </p:txBody>
      </p:sp>
      <p:sp>
        <p:nvSpPr>
          <p:cNvPr id="3" name="2 Marcador de contenido"/>
          <p:cNvSpPr>
            <a:spLocks noGrp="1"/>
          </p:cNvSpPr>
          <p:nvPr>
            <p:ph idx="1"/>
          </p:nvPr>
        </p:nvSpPr>
        <p:spPr>
          <a:xfrm>
            <a:off x="457200" y="1600201"/>
            <a:ext cx="8229600" cy="4133056"/>
          </a:xfrm>
        </p:spPr>
        <p:txBody>
          <a:bodyPr>
            <a:normAutofit fontScale="77500" lnSpcReduction="20000"/>
          </a:bodyPr>
          <a:lstStyle/>
          <a:p>
            <a:pPr algn="just"/>
            <a:r>
              <a:rPr lang="es-PE" altLang="es-PE" sz="3100" dirty="0">
                <a:latin typeface="Arial" pitchFamily="34" charset="0"/>
                <a:cs typeface="Arial" pitchFamily="34" charset="0"/>
              </a:rPr>
              <a:t>Un encuentro real y profundo en todas sus dimensiones </a:t>
            </a:r>
          </a:p>
          <a:p>
            <a:pPr algn="just"/>
            <a:r>
              <a:rPr lang="es-PE" altLang="es-PE" sz="3100" dirty="0">
                <a:latin typeface="Arial" pitchFamily="34" charset="0"/>
                <a:cs typeface="Arial" pitchFamily="34" charset="0"/>
              </a:rPr>
              <a:t>El turismo no debe crear únicamente riqueza y ocupación</a:t>
            </a:r>
          </a:p>
          <a:p>
            <a:pPr algn="just"/>
            <a:r>
              <a:rPr lang="es-PE" altLang="es-PE" sz="3100" dirty="0">
                <a:latin typeface="Arial" pitchFamily="34" charset="0"/>
                <a:cs typeface="Arial" pitchFamily="34" charset="0"/>
              </a:rPr>
              <a:t>Fomentar la educación y estimular la conservación del patrimonio cultural y la biodiversidad </a:t>
            </a:r>
          </a:p>
          <a:p>
            <a:pPr algn="just"/>
            <a:r>
              <a:rPr lang="es-PE" altLang="es-PE" sz="3100" dirty="0">
                <a:latin typeface="Arial" pitchFamily="34" charset="0"/>
                <a:cs typeface="Arial" pitchFamily="34" charset="0"/>
              </a:rPr>
              <a:t>Cambio de mentalidad </a:t>
            </a:r>
          </a:p>
          <a:p>
            <a:pPr algn="just"/>
            <a:r>
              <a:rPr lang="es-PE" altLang="es-PE" sz="3100" dirty="0">
                <a:latin typeface="Arial" pitchFamily="34" charset="0"/>
                <a:cs typeface="Arial" pitchFamily="34" charset="0"/>
              </a:rPr>
              <a:t>El crecimiento no implica necesariamente desarrollo (no hay que mirar solo números) </a:t>
            </a:r>
          </a:p>
          <a:p>
            <a:pPr algn="just"/>
            <a:r>
              <a:rPr lang="es-PE" altLang="es-PE" sz="3100" dirty="0">
                <a:latin typeface="Arial" pitchFamily="34" charset="0"/>
                <a:cs typeface="Arial" pitchFamily="34" charset="0"/>
              </a:rPr>
              <a:t>Viable a largo plazo </a:t>
            </a:r>
          </a:p>
          <a:p>
            <a:pPr algn="just"/>
            <a:r>
              <a:rPr lang="es-PE" altLang="es-PE" sz="3100" dirty="0">
                <a:latin typeface="Arial" pitchFamily="34" charset="0"/>
                <a:cs typeface="Arial" pitchFamily="34" charset="0"/>
              </a:rPr>
              <a:t>Fundamental que los todos los actores locales en general sean más responsables, asuman compromisos y lleguen a acuerdos </a:t>
            </a:r>
          </a:p>
          <a:p>
            <a:pPr algn="just"/>
            <a:endParaRPr lang="es-PE" dirty="0"/>
          </a:p>
        </p:txBody>
      </p:sp>
    </p:spTree>
    <p:extLst>
      <p:ext uri="{BB962C8B-B14F-4D97-AF65-F5344CB8AC3E}">
        <p14:creationId xmlns:p14="http://schemas.microsoft.com/office/powerpoint/2010/main" val="20413030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PARA </a:t>
            </a:r>
            <a:r>
              <a:rPr lang="es-PE" dirty="0" smtClean="0"/>
              <a:t>EL DESARROLLO </a:t>
            </a:r>
            <a:r>
              <a:rPr lang="es-PE" dirty="0"/>
              <a:t>DE PRODUCTOS TURÍSTICOS </a:t>
            </a:r>
          </a:p>
        </p:txBody>
      </p:sp>
      <p:sp>
        <p:nvSpPr>
          <p:cNvPr id="3" name="2 Marcador de contenido"/>
          <p:cNvSpPr>
            <a:spLocks noGrp="1"/>
          </p:cNvSpPr>
          <p:nvPr>
            <p:ph idx="1"/>
          </p:nvPr>
        </p:nvSpPr>
        <p:spPr>
          <a:xfrm>
            <a:off x="457200" y="1600201"/>
            <a:ext cx="8229600" cy="3845024"/>
          </a:xfrm>
        </p:spPr>
        <p:txBody>
          <a:bodyPr>
            <a:normAutofit/>
          </a:bodyPr>
          <a:lstStyle/>
          <a:p>
            <a:pPr algn="just"/>
            <a:r>
              <a:rPr lang="es-PE" altLang="es-PE" sz="2600" dirty="0">
                <a:latin typeface="Arial" pitchFamily="34" charset="0"/>
                <a:cs typeface="Arial" pitchFamily="34" charset="0"/>
              </a:rPr>
              <a:t>Comercio equitativo y transparente </a:t>
            </a:r>
          </a:p>
          <a:p>
            <a:pPr algn="just"/>
            <a:r>
              <a:rPr lang="es-PE" altLang="es-PE" sz="2600" dirty="0">
                <a:latin typeface="Arial" pitchFamily="34" charset="0"/>
                <a:cs typeface="Arial" pitchFamily="34" charset="0"/>
              </a:rPr>
              <a:t>Mejores condiciones de vida de la población local </a:t>
            </a:r>
          </a:p>
          <a:p>
            <a:pPr algn="just"/>
            <a:r>
              <a:rPr lang="es-PE" altLang="es-PE" sz="2600" dirty="0">
                <a:latin typeface="Arial" pitchFamily="34" charset="0"/>
                <a:cs typeface="Arial" pitchFamily="34" charset="0"/>
              </a:rPr>
              <a:t>Participación de la sociedad civil en la toma de decisiones</a:t>
            </a:r>
          </a:p>
          <a:p>
            <a:pPr algn="just">
              <a:defRPr/>
            </a:pPr>
            <a:r>
              <a:rPr lang="es-PE" sz="2600" dirty="0">
                <a:latin typeface="Arial" pitchFamily="34" charset="0"/>
                <a:ea typeface="Verdana" panose="020B0604030504040204" pitchFamily="34" charset="0"/>
                <a:cs typeface="Arial" pitchFamily="34" charset="0"/>
              </a:rPr>
              <a:t>Búsqueda permanente de innovación </a:t>
            </a:r>
          </a:p>
          <a:p>
            <a:pPr algn="just">
              <a:defRPr/>
            </a:pPr>
            <a:r>
              <a:rPr lang="es-PE" sz="2600" dirty="0">
                <a:latin typeface="Arial" pitchFamily="34" charset="0"/>
                <a:ea typeface="Verdana" panose="020B0604030504040204" pitchFamily="34" charset="0"/>
                <a:cs typeface="Arial" pitchFamily="34" charset="0"/>
              </a:rPr>
              <a:t>Ejecución y desarrollo de nuevos productos </a:t>
            </a:r>
          </a:p>
          <a:p>
            <a:pPr algn="just">
              <a:defRPr/>
            </a:pPr>
            <a:r>
              <a:rPr lang="es-PE" sz="2600" dirty="0">
                <a:latin typeface="Arial" pitchFamily="34" charset="0"/>
                <a:ea typeface="Verdana" panose="020B0604030504040204" pitchFamily="34" charset="0"/>
                <a:cs typeface="Arial" pitchFamily="34" charset="0"/>
              </a:rPr>
              <a:t>Empresariado creativo </a:t>
            </a:r>
          </a:p>
          <a:p>
            <a:pPr algn="just">
              <a:defRPr/>
            </a:pPr>
            <a:r>
              <a:rPr lang="es-PE" sz="2600" dirty="0">
                <a:latin typeface="Arial" pitchFamily="34" charset="0"/>
                <a:ea typeface="Verdana" panose="020B0604030504040204" pitchFamily="34" charset="0"/>
                <a:cs typeface="Arial" pitchFamily="34" charset="0"/>
              </a:rPr>
              <a:t>Fomento de la conciencia turística </a:t>
            </a:r>
          </a:p>
          <a:p>
            <a:pPr algn="just"/>
            <a:endParaRPr lang="es-PE" dirty="0"/>
          </a:p>
        </p:txBody>
      </p:sp>
    </p:spTree>
    <p:extLst>
      <p:ext uri="{BB962C8B-B14F-4D97-AF65-F5344CB8AC3E}">
        <p14:creationId xmlns:p14="http://schemas.microsoft.com/office/powerpoint/2010/main" val="30204584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PARA LA </a:t>
            </a:r>
            <a:r>
              <a:rPr lang="es-PE" dirty="0" smtClean="0"/>
              <a:t>EL </a:t>
            </a:r>
            <a:r>
              <a:rPr lang="es-PE" dirty="0"/>
              <a:t>DESARROLLO DE PRODUCTOS TURÍSTICOS </a:t>
            </a:r>
          </a:p>
        </p:txBody>
      </p:sp>
      <p:sp>
        <p:nvSpPr>
          <p:cNvPr id="3" name="2 Marcador de contenido"/>
          <p:cNvSpPr>
            <a:spLocks noGrp="1"/>
          </p:cNvSpPr>
          <p:nvPr>
            <p:ph idx="1"/>
          </p:nvPr>
        </p:nvSpPr>
        <p:spPr>
          <a:xfrm>
            <a:off x="426529" y="1417638"/>
            <a:ext cx="8229600" cy="4525963"/>
          </a:xfrm>
        </p:spPr>
        <p:txBody>
          <a:bodyPr>
            <a:normAutofit fontScale="92500" lnSpcReduction="10000"/>
          </a:bodyPr>
          <a:lstStyle/>
          <a:p>
            <a:pPr algn="just"/>
            <a:r>
              <a:rPr lang="es-PE" sz="2800" dirty="0">
                <a:latin typeface="Arial" pitchFamily="34" charset="0"/>
                <a:cs typeface="Arial" pitchFamily="34" charset="0"/>
              </a:rPr>
              <a:t>Es necesario dirigir buenas políticas públicas y una planeación sólida para asegurar que un destino sea tanto competitivo como sostenible. </a:t>
            </a:r>
          </a:p>
          <a:p>
            <a:pPr algn="just"/>
            <a:endParaRPr lang="es-PE" sz="2800" dirty="0">
              <a:latin typeface="Arial" pitchFamily="34" charset="0"/>
              <a:cs typeface="Arial" pitchFamily="34" charset="0"/>
            </a:endParaRPr>
          </a:p>
          <a:p>
            <a:pPr algn="just"/>
            <a:r>
              <a:rPr lang="es-PE" sz="2800" dirty="0">
                <a:latin typeface="Arial" pitchFamily="34" charset="0"/>
                <a:cs typeface="Arial" pitchFamily="34" charset="0"/>
              </a:rPr>
              <a:t>Es necesario integrar las políticas públicas y planeación del turismo, los pasos en el proceso de planeación y los temas de desarrollo. </a:t>
            </a:r>
          </a:p>
          <a:p>
            <a:pPr algn="just"/>
            <a:endParaRPr lang="es-PE" sz="2800" dirty="0">
              <a:latin typeface="Arial" pitchFamily="34" charset="0"/>
              <a:cs typeface="Arial" pitchFamily="34" charset="0"/>
            </a:endParaRPr>
          </a:p>
          <a:p>
            <a:pPr algn="just"/>
            <a:r>
              <a:rPr lang="es-PE" sz="2800" dirty="0">
                <a:latin typeface="Arial" pitchFamily="34" charset="0"/>
                <a:cs typeface="Arial" pitchFamily="34" charset="0"/>
              </a:rPr>
              <a:t>Una buena planeación turística se basa en una comprensión sólida de aquellos factores que determinan el éxito de un destino turístico </a:t>
            </a:r>
          </a:p>
          <a:p>
            <a:pPr algn="just"/>
            <a:endParaRPr lang="es-PE" dirty="0"/>
          </a:p>
        </p:txBody>
      </p:sp>
    </p:spTree>
    <p:extLst>
      <p:ext uri="{BB962C8B-B14F-4D97-AF65-F5344CB8AC3E}">
        <p14:creationId xmlns:p14="http://schemas.microsoft.com/office/powerpoint/2010/main" val="1959034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CONSIDERACIONES PARA </a:t>
            </a:r>
            <a:r>
              <a:rPr lang="es-PE" dirty="0" smtClean="0"/>
              <a:t>EL DESARROLLO </a:t>
            </a:r>
            <a:r>
              <a:rPr lang="es-PE" dirty="0"/>
              <a:t>DE PRODUCTOS TURÍSTICOS </a:t>
            </a:r>
          </a:p>
        </p:txBody>
      </p:sp>
      <p:sp>
        <p:nvSpPr>
          <p:cNvPr id="3" name="2 Marcador de contenido"/>
          <p:cNvSpPr>
            <a:spLocks noGrp="1"/>
          </p:cNvSpPr>
          <p:nvPr>
            <p:ph idx="1"/>
          </p:nvPr>
        </p:nvSpPr>
        <p:spPr/>
        <p:txBody>
          <a:bodyPr/>
          <a:lstStyle/>
          <a:p>
            <a:pPr algn="ctr">
              <a:buNone/>
            </a:pPr>
            <a:endParaRPr lang="es-PE" b="1" dirty="0" smtClean="0"/>
          </a:p>
          <a:p>
            <a:pPr algn="ctr">
              <a:buNone/>
            </a:pPr>
            <a:endParaRPr lang="es-PE" b="1" dirty="0" smtClean="0"/>
          </a:p>
          <a:p>
            <a:pPr algn="ctr">
              <a:buNone/>
            </a:pPr>
            <a:r>
              <a:rPr lang="es-PE" b="1" dirty="0" smtClean="0"/>
              <a:t>El Turismo es como el fuego</a:t>
            </a:r>
            <a:r>
              <a:rPr lang="es-PE" dirty="0" smtClean="0"/>
              <a:t>, sirve para cocinar tu cena, pero también puede incendiar la casa” Proverbio oriental.</a:t>
            </a:r>
          </a:p>
          <a:p>
            <a:pPr algn="just"/>
            <a:endParaRPr lang="es-PE" dirty="0"/>
          </a:p>
        </p:txBody>
      </p:sp>
    </p:spTree>
    <p:extLst>
      <p:ext uri="{BB962C8B-B14F-4D97-AF65-F5344CB8AC3E}">
        <p14:creationId xmlns:p14="http://schemas.microsoft.com/office/powerpoint/2010/main" val="29434565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628800"/>
            <a:ext cx="8229600" cy="3633267"/>
          </a:xfrm>
        </p:spPr>
        <p:txBody>
          <a:bodyPr>
            <a:normAutofit/>
          </a:bodyPr>
          <a:lstStyle/>
          <a:p>
            <a:pPr algn="just">
              <a:buFont typeface="Wingdings" pitchFamily="2" charset="2"/>
              <a:buChar char="q"/>
            </a:pPr>
            <a:r>
              <a:rPr lang="es-PE" sz="2700" dirty="0" smtClean="0"/>
              <a:t>Disponer de agua limpia y accesible es vital para el turismo, y el agua mueve la mayoría de las empresas del sector, desde hoteles y restaurantes hasta instalaciones de esparcimiento y empresas de transporte. Y, aún más importante, el turismo vinculado al agua está creciendo y en la actualidad gran cantidad de zonas costeras, lagos y humedales se encuentran entre los destinos turísticos más populares. </a:t>
            </a:r>
          </a:p>
        </p:txBody>
      </p:sp>
    </p:spTree>
    <p:extLst>
      <p:ext uri="{BB962C8B-B14F-4D97-AF65-F5344CB8AC3E}">
        <p14:creationId xmlns:p14="http://schemas.microsoft.com/office/powerpoint/2010/main" val="1777722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564904"/>
            <a:ext cx="8229600" cy="1008113"/>
          </a:xfrm>
        </p:spPr>
        <p:txBody>
          <a:bodyPr>
            <a:normAutofit fontScale="92500" lnSpcReduction="10000"/>
          </a:bodyPr>
          <a:lstStyle/>
          <a:p>
            <a:endParaRPr lang="es-PE" dirty="0" smtClean="0"/>
          </a:p>
          <a:p>
            <a:pPr algn="ctr">
              <a:buNone/>
            </a:pPr>
            <a:r>
              <a:rPr lang="es-PE" sz="2700" dirty="0" smtClean="0"/>
              <a:t>EL AGUA Y LA COMUNIDAD LOCAL</a:t>
            </a:r>
            <a:r>
              <a:rPr lang="es-PE" dirty="0" smtClean="0"/>
              <a:t> </a:t>
            </a:r>
            <a:endParaRPr lang="es-PE" dirty="0"/>
          </a:p>
        </p:txBody>
      </p:sp>
    </p:spTree>
    <p:extLst>
      <p:ext uri="{BB962C8B-B14F-4D97-AF65-F5344CB8AC3E}">
        <p14:creationId xmlns:p14="http://schemas.microsoft.com/office/powerpoint/2010/main" val="120647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srcRect l="14029" t="16678" r="63835" b="29445"/>
          <a:stretch>
            <a:fillRect/>
          </a:stretch>
        </p:blipFill>
        <p:spPr bwMode="auto">
          <a:xfrm>
            <a:off x="2339752" y="1556792"/>
            <a:ext cx="4392488" cy="3547301"/>
          </a:xfrm>
          <a:prstGeom prst="rect">
            <a:avLst/>
          </a:prstGeom>
          <a:noFill/>
          <a:ln w="9525">
            <a:noFill/>
            <a:miter lim="800000"/>
            <a:headEnd/>
            <a:tailEnd/>
          </a:ln>
        </p:spPr>
      </p:pic>
    </p:spTree>
    <p:extLst>
      <p:ext uri="{BB962C8B-B14F-4D97-AF65-F5344CB8AC3E}">
        <p14:creationId xmlns:p14="http://schemas.microsoft.com/office/powerpoint/2010/main" val="1450567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27494" t="21087" r="32233" b="15709"/>
          <a:stretch>
            <a:fillRect/>
          </a:stretch>
        </p:blipFill>
        <p:spPr bwMode="auto">
          <a:xfrm>
            <a:off x="1619672" y="908720"/>
            <a:ext cx="5832648" cy="4756572"/>
          </a:xfrm>
          <a:prstGeom prst="rect">
            <a:avLst/>
          </a:prstGeom>
          <a:noFill/>
          <a:ln w="9525">
            <a:noFill/>
            <a:miter lim="800000"/>
            <a:headEnd/>
            <a:tailEnd/>
          </a:ln>
        </p:spPr>
      </p:pic>
    </p:spTree>
    <p:extLst>
      <p:ext uri="{BB962C8B-B14F-4D97-AF65-F5344CB8AC3E}">
        <p14:creationId xmlns:p14="http://schemas.microsoft.com/office/powerpoint/2010/main" val="35898197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1655</Words>
  <Application>Microsoft Office PowerPoint</Application>
  <PresentationFormat>Presentación en pantalla (4:3)</PresentationFormat>
  <Paragraphs>171</Paragraphs>
  <Slides>57</Slides>
  <Notes>0</Notes>
  <HiddenSlides>0</HiddenSlides>
  <MMClips>0</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Tema de Office</vt:lpstr>
      <vt:lpstr>Presentación de PowerPoint</vt:lpstr>
      <vt:lpstr> CONSIDERACIONES PARA EL DESARROLLO DE PRODUCTOS TURÍSTICOS   RUITEM  NOVIEMBRE 2017</vt:lpstr>
      <vt:lpstr>CONSIDERACIONES PARA EL DESARROLLO DE PRODUCTOS TURÍSTICOS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CONSIDERACIONES PARA EL DESARROLLO DE PRODUCTOS TURÍSTICOS </vt:lpstr>
      <vt:lpstr>Una relación diferente ….</vt:lpstr>
      <vt:lpstr>CONSIDERACIONES PARA EL DESARROLLO DE PRODUCTOS TURÍSTICOS </vt:lpstr>
      <vt:lpstr>CONSIDERACIONES PARA EL DESARROLLO DE PRODUCTOS TURÍSTICOS </vt:lpstr>
      <vt:lpstr>CONSIDERACIONES PARA EL DESARROLLO DE PRODUCTOS TURÍSTICOS </vt:lpstr>
      <vt:lpstr>CONSIDERACIONES PARA EL DESARROLLO DE PRODUCTOS TURÍSTICOS </vt:lpstr>
      <vt:lpstr>CONSIDERACIONES PARA EL DESARROLLO DE PRODUCTOS TURÍSTICOS </vt:lpstr>
      <vt:lpstr>Presentación de PowerPoint</vt:lpstr>
      <vt:lpstr>Presentación de PowerPoint</vt:lpstr>
      <vt:lpstr>Presentación de PowerPoint</vt:lpstr>
      <vt:lpstr>Presentación de PowerPoint</vt:lpstr>
      <vt:lpstr>CONSIDERACIONES PARA EL DESARROLLO DE PRODUCTOS TURÍSTICOS </vt:lpstr>
      <vt:lpstr>CONSIDERACIONES PARA EL DESARROLLO DE PRODUCTOS TURÍSTICOS </vt:lpstr>
      <vt:lpstr>CONSIDERACIONES PARA EL DESARROLLO DE PRODUCTOS TURÍSTICOS </vt:lpstr>
      <vt:lpstr>CONSIDERACIONES PARA EL DESARROLLO DE PRODUCTOS TURÍSTICOS </vt:lpstr>
      <vt:lpstr>CONSIDERACIONES PARA EL DESARROLLO DE PRODUCTOS TURÍSTICOS </vt:lpstr>
      <vt:lpstr>CONSIDERACIONES PARA EL DESARROLLO DE PRODUCTOS TURÍSTICOS </vt:lpstr>
      <vt:lpstr>CONSIDERACIONES PARA EL DESARROLLO DE PRODUCTOS TURÍSTICOS </vt:lpstr>
      <vt:lpstr>CONSIDERACIONES PARA EL DESARROLLO DE PRODUCTOS TURÍSTICOS </vt:lpstr>
      <vt:lpstr>Algunos factores a considerar (poblador local) </vt:lpstr>
      <vt:lpstr>Algunos factores a considerar (viajero) </vt:lpstr>
      <vt:lpstr>Consideraciones </vt:lpstr>
      <vt:lpstr>Turismo responsable </vt:lpstr>
      <vt:lpstr>Turismo responsable </vt:lpstr>
      <vt:lpstr>Turismo responsable </vt:lpstr>
      <vt:lpstr>CONSIDERACIONES PARA EL DESARROLLO DE PRODUCTOS TURÍSTICOS </vt:lpstr>
      <vt:lpstr>CONSIDERACIONES PARA EL DESARROLLO DE PRODUCTOS TURÍSTICOS </vt:lpstr>
      <vt:lpstr>CONSIDERACIONES PARA LA EL DESARROLLO DE PRODUCTOS TURÍSTICOS </vt:lpstr>
      <vt:lpstr>CONSIDERACIONES PARA EL DESARROLLO DE PRODUCTOS TURÍSTICOS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Mauricio Martin Cacho Vergara</dc:creator>
  <cp:lastModifiedBy>Rocio</cp:lastModifiedBy>
  <cp:revision>51</cp:revision>
  <dcterms:created xsi:type="dcterms:W3CDTF">2016-04-01T19:41:59Z</dcterms:created>
  <dcterms:modified xsi:type="dcterms:W3CDTF">2017-11-21T04:56:06Z</dcterms:modified>
</cp:coreProperties>
</file>