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6"/>
  </p:normalViewPr>
  <p:slideViewPr>
    <p:cSldViewPr snapToGrid="0" snapToObjects="1">
      <p:cViewPr varScale="1">
        <p:scale>
          <a:sx n="44" d="100"/>
          <a:sy n="44" d="100"/>
        </p:scale>
        <p:origin x="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A2D4A9-3451-494D-883A-9162F99415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FAF9-0A5F-A940-980D-0AFC019E70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95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  <p:sldLayoutId id="21474841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4565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Una Nueva Propuesta para el Rio Magdalena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48258"/>
            <a:ext cx="9144000" cy="1655762"/>
          </a:xfrm>
        </p:spPr>
        <p:txBody>
          <a:bodyPr/>
          <a:lstStyle/>
          <a:p>
            <a:pPr algn="r"/>
            <a:r>
              <a:rPr lang="en-US" dirty="0"/>
              <a:t>APP para la Construcción y Operación de Plantas de Tratamiento de Residuos para los Municipios Ribereños</a:t>
            </a:r>
          </a:p>
        </p:txBody>
      </p:sp>
    </p:spTree>
    <p:extLst>
      <p:ext uri="{BB962C8B-B14F-4D97-AF65-F5344CB8AC3E}">
        <p14:creationId xmlns:p14="http://schemas.microsoft.com/office/powerpoint/2010/main" val="188210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80" y="21295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/>
              <a:t>“El Magdalena se ha convertido en un basurero, lo hemos herido de muerte”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5346" y="3670479"/>
            <a:ext cx="519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Oscar </a:t>
            </a:r>
            <a:r>
              <a:rPr lang="es-ES_tradnl" dirty="0" err="1"/>
              <a:t>Dario</a:t>
            </a:r>
            <a:r>
              <a:rPr lang="es-ES_tradnl" dirty="0"/>
              <a:t> Ayala, 2013</a:t>
            </a:r>
          </a:p>
          <a:p>
            <a:r>
              <a:rPr lang="es-ES_tradnl" dirty="0"/>
              <a:t>Procurador Delegado para el Medio Ambiente</a:t>
            </a:r>
          </a:p>
        </p:txBody>
      </p:sp>
    </p:spTree>
    <p:extLst>
      <p:ext uri="{BB962C8B-B14F-4D97-AF65-F5344CB8AC3E}">
        <p14:creationId xmlns:p14="http://schemas.microsoft.com/office/powerpoint/2010/main" val="12301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33" y="500062"/>
            <a:ext cx="10515600" cy="1325563"/>
          </a:xfrm>
        </p:spPr>
        <p:txBody>
          <a:bodyPr/>
          <a:lstStyle/>
          <a:p>
            <a:r>
              <a:rPr lang="en-US" dirty="0"/>
              <a:t>IMPACTO AMBIENTAL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CF633DE-294F-4C43-951D-3E78AEE08BB5}"/>
              </a:ext>
            </a:extLst>
          </p:cNvPr>
          <p:cNvGrpSpPr/>
          <p:nvPr/>
        </p:nvGrpSpPr>
        <p:grpSpPr>
          <a:xfrm>
            <a:off x="1812542" y="1826426"/>
            <a:ext cx="8727779" cy="4505838"/>
            <a:chOff x="1812542" y="1826426"/>
            <a:chExt cx="8727779" cy="4505838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5344D1CB-7AD8-4EB0-9243-135857347644}"/>
                </a:ext>
              </a:extLst>
            </p:cNvPr>
            <p:cNvSpPr/>
            <p:nvPr/>
          </p:nvSpPr>
          <p:spPr>
            <a:xfrm>
              <a:off x="1812542" y="1826426"/>
              <a:ext cx="2029656" cy="1398433"/>
            </a:xfrm>
            <a:prstGeom prst="round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000" r="-11000"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BC7ACAF8-DC29-417F-96E1-C4F1A61CE86E}"/>
                </a:ext>
              </a:extLst>
            </p:cNvPr>
            <p:cNvSpPr/>
            <p:nvPr/>
          </p:nvSpPr>
          <p:spPr>
            <a:xfrm>
              <a:off x="1812542" y="3224860"/>
              <a:ext cx="2029656" cy="753002"/>
            </a:xfrm>
            <a:custGeom>
              <a:avLst/>
              <a:gdLst>
                <a:gd name="connsiteX0" fmla="*/ 0 w 2029656"/>
                <a:gd name="connsiteY0" fmla="*/ 0 h 753002"/>
                <a:gd name="connsiteX1" fmla="*/ 2029656 w 2029656"/>
                <a:gd name="connsiteY1" fmla="*/ 0 h 753002"/>
                <a:gd name="connsiteX2" fmla="*/ 2029656 w 2029656"/>
                <a:gd name="connsiteY2" fmla="*/ 753002 h 753002"/>
                <a:gd name="connsiteX3" fmla="*/ 0 w 2029656"/>
                <a:gd name="connsiteY3" fmla="*/ 753002 h 753002"/>
                <a:gd name="connsiteX4" fmla="*/ 0 w 2029656"/>
                <a:gd name="connsiteY4" fmla="*/ 0 h 75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656" h="753002">
                  <a:moveTo>
                    <a:pt x="0" y="0"/>
                  </a:moveTo>
                  <a:lnTo>
                    <a:pt x="2029656" y="0"/>
                  </a:lnTo>
                  <a:lnTo>
                    <a:pt x="2029656" y="753002"/>
                  </a:lnTo>
                  <a:lnTo>
                    <a:pt x="0" y="753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/>
                <a:t>13 tipos de Ecosistemas</a:t>
              </a:r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933D1AF3-767B-4E8B-BE04-7408D0D57634}"/>
                </a:ext>
              </a:extLst>
            </p:cNvPr>
            <p:cNvSpPr/>
            <p:nvPr/>
          </p:nvSpPr>
          <p:spPr>
            <a:xfrm>
              <a:off x="4045250" y="1826426"/>
              <a:ext cx="2029656" cy="1398433"/>
            </a:xfrm>
            <a:prstGeom prst="round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000" r="-11000"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0C0CA31B-2A25-41CD-B9B7-5C824D86287E}"/>
                </a:ext>
              </a:extLst>
            </p:cNvPr>
            <p:cNvSpPr/>
            <p:nvPr/>
          </p:nvSpPr>
          <p:spPr>
            <a:xfrm>
              <a:off x="4045250" y="3224860"/>
              <a:ext cx="2029656" cy="753002"/>
            </a:xfrm>
            <a:custGeom>
              <a:avLst/>
              <a:gdLst>
                <a:gd name="connsiteX0" fmla="*/ 0 w 2029656"/>
                <a:gd name="connsiteY0" fmla="*/ 0 h 753002"/>
                <a:gd name="connsiteX1" fmla="*/ 2029656 w 2029656"/>
                <a:gd name="connsiteY1" fmla="*/ 0 h 753002"/>
                <a:gd name="connsiteX2" fmla="*/ 2029656 w 2029656"/>
                <a:gd name="connsiteY2" fmla="*/ 753002 h 753002"/>
                <a:gd name="connsiteX3" fmla="*/ 0 w 2029656"/>
                <a:gd name="connsiteY3" fmla="*/ 753002 h 753002"/>
                <a:gd name="connsiteX4" fmla="*/ 0 w 2029656"/>
                <a:gd name="connsiteY4" fmla="*/ 0 h 75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656" h="753002">
                  <a:moveTo>
                    <a:pt x="0" y="0"/>
                  </a:moveTo>
                  <a:lnTo>
                    <a:pt x="2029656" y="0"/>
                  </a:lnTo>
                  <a:lnTo>
                    <a:pt x="2029656" y="753002"/>
                  </a:lnTo>
                  <a:lnTo>
                    <a:pt x="0" y="753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/>
                <a:t>8991 hectareas regadas por el Río</a:t>
              </a: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5F3D878D-312C-4AB2-95DA-99D462E6F591}"/>
                </a:ext>
              </a:extLst>
            </p:cNvPr>
            <p:cNvSpPr/>
            <p:nvPr/>
          </p:nvSpPr>
          <p:spPr>
            <a:xfrm>
              <a:off x="6277957" y="1826426"/>
              <a:ext cx="2029656" cy="1398433"/>
            </a:xfrm>
            <a:prstGeom prst="round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9816DF4B-9D18-4A56-838D-158A10C02499}"/>
                </a:ext>
              </a:extLst>
            </p:cNvPr>
            <p:cNvSpPr/>
            <p:nvPr/>
          </p:nvSpPr>
          <p:spPr>
            <a:xfrm>
              <a:off x="6277957" y="3224860"/>
              <a:ext cx="2029656" cy="753002"/>
            </a:xfrm>
            <a:custGeom>
              <a:avLst/>
              <a:gdLst>
                <a:gd name="connsiteX0" fmla="*/ 0 w 2029656"/>
                <a:gd name="connsiteY0" fmla="*/ 0 h 753002"/>
                <a:gd name="connsiteX1" fmla="*/ 2029656 w 2029656"/>
                <a:gd name="connsiteY1" fmla="*/ 0 h 753002"/>
                <a:gd name="connsiteX2" fmla="*/ 2029656 w 2029656"/>
                <a:gd name="connsiteY2" fmla="*/ 753002 h 753002"/>
                <a:gd name="connsiteX3" fmla="*/ 0 w 2029656"/>
                <a:gd name="connsiteY3" fmla="*/ 753002 h 753002"/>
                <a:gd name="connsiteX4" fmla="*/ 0 w 2029656"/>
                <a:gd name="connsiteY4" fmla="*/ 0 h 75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656" h="753002">
                  <a:moveTo>
                    <a:pt x="0" y="0"/>
                  </a:moveTo>
                  <a:lnTo>
                    <a:pt x="2029656" y="0"/>
                  </a:lnTo>
                  <a:lnTo>
                    <a:pt x="2029656" y="753002"/>
                  </a:lnTo>
                  <a:lnTo>
                    <a:pt x="0" y="753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/>
                <a:t>1000 especies habitan en su cuenca</a:t>
              </a: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8FF5F0D7-70AA-447A-AB46-A8491B7DBC61}"/>
                </a:ext>
              </a:extLst>
            </p:cNvPr>
            <p:cNvSpPr/>
            <p:nvPr/>
          </p:nvSpPr>
          <p:spPr>
            <a:xfrm>
              <a:off x="8510665" y="1826426"/>
              <a:ext cx="2029656" cy="1398433"/>
            </a:xfrm>
            <a:prstGeom prst="round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00C6048E-6906-45A4-B098-72691ACBFEC6}"/>
                </a:ext>
              </a:extLst>
            </p:cNvPr>
            <p:cNvSpPr/>
            <p:nvPr/>
          </p:nvSpPr>
          <p:spPr>
            <a:xfrm>
              <a:off x="8510665" y="3224860"/>
              <a:ext cx="2029656" cy="753002"/>
            </a:xfrm>
            <a:custGeom>
              <a:avLst/>
              <a:gdLst>
                <a:gd name="connsiteX0" fmla="*/ 0 w 2029656"/>
                <a:gd name="connsiteY0" fmla="*/ 0 h 753002"/>
                <a:gd name="connsiteX1" fmla="*/ 2029656 w 2029656"/>
                <a:gd name="connsiteY1" fmla="*/ 0 h 753002"/>
                <a:gd name="connsiteX2" fmla="*/ 2029656 w 2029656"/>
                <a:gd name="connsiteY2" fmla="*/ 753002 h 753002"/>
                <a:gd name="connsiteX3" fmla="*/ 0 w 2029656"/>
                <a:gd name="connsiteY3" fmla="*/ 753002 h 753002"/>
                <a:gd name="connsiteX4" fmla="*/ 0 w 2029656"/>
                <a:gd name="connsiteY4" fmla="*/ 0 h 75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656" h="753002">
                  <a:moveTo>
                    <a:pt x="0" y="0"/>
                  </a:moveTo>
                  <a:lnTo>
                    <a:pt x="2029656" y="0"/>
                  </a:lnTo>
                  <a:lnTo>
                    <a:pt x="2029656" y="753002"/>
                  </a:lnTo>
                  <a:lnTo>
                    <a:pt x="0" y="753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/>
                <a:t>77% de la poblacion del país </a:t>
              </a:r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D4445533-637F-4713-8A02-E2F259E0D454}"/>
                </a:ext>
              </a:extLst>
            </p:cNvPr>
            <p:cNvSpPr/>
            <p:nvPr/>
          </p:nvSpPr>
          <p:spPr>
            <a:xfrm>
              <a:off x="5081168" y="4180828"/>
              <a:ext cx="2029656" cy="1398433"/>
            </a:xfrm>
            <a:prstGeom prst="round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r="-6000"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2AD103E3-697D-4B85-AEFE-B4A241514647}"/>
                </a:ext>
              </a:extLst>
            </p:cNvPr>
            <p:cNvSpPr/>
            <p:nvPr/>
          </p:nvSpPr>
          <p:spPr>
            <a:xfrm>
              <a:off x="5161604" y="5579262"/>
              <a:ext cx="2029656" cy="753002"/>
            </a:xfrm>
            <a:custGeom>
              <a:avLst/>
              <a:gdLst>
                <a:gd name="connsiteX0" fmla="*/ 0 w 2029656"/>
                <a:gd name="connsiteY0" fmla="*/ 0 h 753002"/>
                <a:gd name="connsiteX1" fmla="*/ 2029656 w 2029656"/>
                <a:gd name="connsiteY1" fmla="*/ 0 h 753002"/>
                <a:gd name="connsiteX2" fmla="*/ 2029656 w 2029656"/>
                <a:gd name="connsiteY2" fmla="*/ 753002 h 753002"/>
                <a:gd name="connsiteX3" fmla="*/ 0 w 2029656"/>
                <a:gd name="connsiteY3" fmla="*/ 753002 h 753002"/>
                <a:gd name="connsiteX4" fmla="*/ 0 w 2029656"/>
                <a:gd name="connsiteY4" fmla="*/ 0 h 75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656" h="753002">
                  <a:moveTo>
                    <a:pt x="0" y="0"/>
                  </a:moveTo>
                  <a:lnTo>
                    <a:pt x="2029656" y="0"/>
                  </a:lnTo>
                  <a:lnTo>
                    <a:pt x="2029656" y="753002"/>
                  </a:lnTo>
                  <a:lnTo>
                    <a:pt x="0" y="7530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0" numCol="1" spcCol="1270" anchor="t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/>
                <a:t>86% del PIB Nacional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24533" cy="1600200"/>
          </a:xfrm>
        </p:spPr>
        <p:txBody>
          <a:bodyPr>
            <a:normAutofit/>
          </a:bodyPr>
          <a:lstStyle/>
          <a:p>
            <a:r>
              <a:rPr lang="en-US" dirty="0"/>
              <a:t>Plantas de Tratamiento: Una </a:t>
            </a:r>
            <a:r>
              <a:rPr lang="en-US" dirty="0" err="1"/>
              <a:t>obra</a:t>
            </a:r>
            <a:r>
              <a:rPr lang="en-US" dirty="0"/>
              <a:t> </a:t>
            </a:r>
            <a:r>
              <a:rPr lang="en-US" dirty="0" err="1"/>
              <a:t>necesaria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en-US" sz="2400" dirty="0"/>
              <a:t>Total </a:t>
            </a:r>
            <a:r>
              <a:rPr lang="en-US" sz="2400" dirty="0" err="1"/>
              <a:t>vertimientos</a:t>
            </a:r>
            <a:r>
              <a:rPr lang="en-US" sz="2400" dirty="0"/>
              <a:t> </a:t>
            </a:r>
            <a:r>
              <a:rPr lang="en-US" sz="2400" dirty="0" err="1"/>
              <a:t>reportados</a:t>
            </a:r>
            <a:r>
              <a:rPr lang="en-US" sz="2400" dirty="0"/>
              <a:t> (</a:t>
            </a:r>
            <a:r>
              <a:rPr lang="en-US" sz="2400" dirty="0" err="1"/>
              <a:t>autorizados</a:t>
            </a:r>
            <a:r>
              <a:rPr lang="en-US" sz="2400" dirty="0"/>
              <a:t>) al Rio Magdalena: 73.116 LPS</a:t>
            </a:r>
          </a:p>
          <a:p>
            <a:pPr lvl="0" rtl="0"/>
            <a:r>
              <a:rPr lang="en-US" sz="2400" dirty="0"/>
              <a:t>Solo el 28% del </a:t>
            </a:r>
            <a:r>
              <a:rPr lang="en-US" sz="2400" dirty="0" err="1"/>
              <a:t>agua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tratada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PTARS</a:t>
            </a:r>
          </a:p>
          <a:p>
            <a:pPr lvl="0" rtl="0"/>
            <a:r>
              <a:rPr lang="en-US" sz="2400" dirty="0" err="1"/>
              <a:t>Promedio</a:t>
            </a:r>
            <a:r>
              <a:rPr lang="en-US" sz="2400" dirty="0"/>
              <a:t> de </a:t>
            </a:r>
            <a:r>
              <a:rPr lang="en-US" sz="2400" dirty="0" err="1"/>
              <a:t>Remocion</a:t>
            </a:r>
            <a:r>
              <a:rPr lang="en-US" sz="2400" dirty="0"/>
              <a:t>: 43.2 de DBQ PROMEDIO</a:t>
            </a:r>
          </a:p>
        </p:txBody>
      </p:sp>
    </p:spTree>
    <p:extLst>
      <p:ext uri="{BB962C8B-B14F-4D97-AF65-F5344CB8AC3E}">
        <p14:creationId xmlns:p14="http://schemas.microsoft.com/office/powerpoint/2010/main" val="47861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Inversion </a:t>
            </a:r>
            <a:r>
              <a:rPr lang="en-US" dirty="0" err="1"/>
              <a:t>Pública</a:t>
            </a:r>
            <a:r>
              <a:rPr lang="en-US" dirty="0"/>
              <a:t> para las PTAR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77533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Competencia</a:t>
            </a:r>
            <a:r>
              <a:rPr lang="en-US" sz="2400" dirty="0"/>
              <a:t> Regional</a:t>
            </a:r>
          </a:p>
          <a:p>
            <a:r>
              <a:rPr lang="en-US" sz="2400" dirty="0" err="1"/>
              <a:t>Seleccionar</a:t>
            </a:r>
            <a:r>
              <a:rPr lang="en-US" sz="2400" dirty="0"/>
              <a:t> el </a:t>
            </a:r>
            <a:r>
              <a:rPr lang="en-US" sz="2400" dirty="0" err="1"/>
              <a:t>mejor</a:t>
            </a:r>
            <a:r>
              <a:rPr lang="en-US" sz="2400" dirty="0"/>
              <a:t> </a:t>
            </a:r>
            <a:r>
              <a:rPr lang="en-US" sz="2400" dirty="0" err="1"/>
              <a:t>procedimiento</a:t>
            </a:r>
            <a:r>
              <a:rPr lang="en-US" sz="2400" dirty="0"/>
              <a:t> para el </a:t>
            </a:r>
            <a:r>
              <a:rPr lang="en-US" sz="2400" dirty="0" err="1"/>
              <a:t>tratamiento</a:t>
            </a:r>
            <a:r>
              <a:rPr lang="en-US" sz="2400" dirty="0"/>
              <a:t> de </a:t>
            </a:r>
            <a:r>
              <a:rPr lang="en-US" sz="2400" dirty="0" err="1"/>
              <a:t>aguas</a:t>
            </a:r>
            <a:r>
              <a:rPr lang="en-US" sz="2400" dirty="0"/>
              <a:t> </a:t>
            </a:r>
            <a:r>
              <a:rPr lang="en-US" sz="2400" dirty="0" err="1"/>
              <a:t>residuales</a:t>
            </a:r>
            <a:r>
              <a:rPr lang="en-US" sz="2400" dirty="0"/>
              <a:t> </a:t>
            </a:r>
            <a:r>
              <a:rPr lang="en-US" sz="2400" dirty="0" err="1"/>
              <a:t>requiere</a:t>
            </a:r>
            <a:r>
              <a:rPr lang="en-US" sz="2400" dirty="0"/>
              <a:t> </a:t>
            </a:r>
            <a:r>
              <a:rPr lang="en-US" sz="2400" dirty="0" err="1"/>
              <a:t>estudios</a:t>
            </a:r>
            <a:r>
              <a:rPr lang="en-US" sz="2400" dirty="0"/>
              <a:t> </a:t>
            </a:r>
            <a:r>
              <a:rPr lang="en-US" sz="2400" dirty="0" err="1"/>
              <a:t>técnicos</a:t>
            </a:r>
            <a:r>
              <a:rPr lang="en-US" sz="2400" dirty="0"/>
              <a:t> que </a:t>
            </a:r>
            <a:r>
              <a:rPr lang="en-US" sz="2400" dirty="0" err="1"/>
              <a:t>carece</a:t>
            </a:r>
            <a:r>
              <a:rPr lang="en-US" sz="2400" dirty="0"/>
              <a:t> las </a:t>
            </a:r>
            <a:r>
              <a:rPr lang="en-US" sz="2400" dirty="0" err="1"/>
              <a:t>regiones</a:t>
            </a:r>
            <a:endParaRPr lang="en-US" sz="2400" dirty="0"/>
          </a:p>
          <a:p>
            <a:r>
              <a:rPr lang="en-US" sz="2400" dirty="0" err="1"/>
              <a:t>Dificultad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conseguir</a:t>
            </a:r>
            <a:r>
              <a:rPr lang="en-US" sz="2400" dirty="0"/>
              <a:t> </a:t>
            </a:r>
            <a:r>
              <a:rPr lang="en-US" sz="2400" dirty="0" err="1"/>
              <a:t>fuentes</a:t>
            </a:r>
            <a:r>
              <a:rPr lang="en-US" sz="2400" dirty="0"/>
              <a:t> de </a:t>
            </a:r>
            <a:r>
              <a:rPr lang="en-US" sz="2400" dirty="0" err="1"/>
              <a:t>financiación</a:t>
            </a:r>
            <a:endParaRPr lang="en-US" sz="2400" dirty="0"/>
          </a:p>
          <a:p>
            <a:r>
              <a:rPr lang="en-US" sz="2400" dirty="0"/>
              <a:t>El </a:t>
            </a:r>
            <a:r>
              <a:rPr lang="en-US" sz="2400" dirty="0" err="1"/>
              <a:t>mantenimiento</a:t>
            </a:r>
            <a:r>
              <a:rPr lang="en-US" sz="2400" dirty="0"/>
              <a:t> y la </a:t>
            </a:r>
            <a:r>
              <a:rPr lang="en-US" sz="2400" dirty="0" err="1"/>
              <a:t>operacion</a:t>
            </a:r>
            <a:r>
              <a:rPr lang="en-US" sz="2400" dirty="0"/>
              <a:t> no </a:t>
            </a:r>
            <a:r>
              <a:rPr lang="en-US" sz="2400" dirty="0" err="1"/>
              <a:t>entrega</a:t>
            </a:r>
            <a:r>
              <a:rPr lang="en-US" sz="2400" dirty="0"/>
              <a:t> “</a:t>
            </a:r>
            <a:r>
              <a:rPr lang="en-US" sz="2400" dirty="0" err="1"/>
              <a:t>réditos</a:t>
            </a:r>
            <a:r>
              <a:rPr lang="en-US" sz="2400" dirty="0"/>
              <a:t> </a:t>
            </a:r>
            <a:r>
              <a:rPr lang="en-US" sz="2400" dirty="0" err="1"/>
              <a:t>políticos</a:t>
            </a:r>
            <a:r>
              <a:rPr lang="en-US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27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de </a:t>
            </a:r>
            <a:r>
              <a:rPr lang="en-US" dirty="0" err="1"/>
              <a:t>Iniciativa</a:t>
            </a:r>
            <a:r>
              <a:rPr lang="en-US" dirty="0"/>
              <a:t> </a:t>
            </a:r>
            <a:r>
              <a:rPr lang="en-US" dirty="0" err="1"/>
              <a:t>Pública</a:t>
            </a:r>
            <a:endParaRPr lang="en-U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06D6058-2DC5-4E61-AB2C-FA0232A72669}"/>
              </a:ext>
            </a:extLst>
          </p:cNvPr>
          <p:cNvGrpSpPr/>
          <p:nvPr/>
        </p:nvGrpSpPr>
        <p:grpSpPr>
          <a:xfrm>
            <a:off x="1103313" y="2389039"/>
            <a:ext cx="8947150" cy="3522959"/>
            <a:chOff x="1103313" y="2389039"/>
            <a:chExt cx="8947150" cy="3522959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5DB4C959-7EF6-46B1-A622-FD4B891C8BE7}"/>
                </a:ext>
              </a:extLst>
            </p:cNvPr>
            <p:cNvSpPr/>
            <p:nvPr/>
          </p:nvSpPr>
          <p:spPr>
            <a:xfrm>
              <a:off x="1103313" y="2389039"/>
              <a:ext cx="8947150" cy="835379"/>
            </a:xfrm>
            <a:custGeom>
              <a:avLst/>
              <a:gdLst>
                <a:gd name="connsiteX0" fmla="*/ 0 w 8947150"/>
                <a:gd name="connsiteY0" fmla="*/ 139233 h 835379"/>
                <a:gd name="connsiteX1" fmla="*/ 139233 w 8947150"/>
                <a:gd name="connsiteY1" fmla="*/ 0 h 835379"/>
                <a:gd name="connsiteX2" fmla="*/ 8807917 w 8947150"/>
                <a:gd name="connsiteY2" fmla="*/ 0 h 835379"/>
                <a:gd name="connsiteX3" fmla="*/ 8947150 w 8947150"/>
                <a:gd name="connsiteY3" fmla="*/ 139233 h 835379"/>
                <a:gd name="connsiteX4" fmla="*/ 8947150 w 8947150"/>
                <a:gd name="connsiteY4" fmla="*/ 696146 h 835379"/>
                <a:gd name="connsiteX5" fmla="*/ 8807917 w 8947150"/>
                <a:gd name="connsiteY5" fmla="*/ 835379 h 835379"/>
                <a:gd name="connsiteX6" fmla="*/ 139233 w 8947150"/>
                <a:gd name="connsiteY6" fmla="*/ 835379 h 835379"/>
                <a:gd name="connsiteX7" fmla="*/ 0 w 8947150"/>
                <a:gd name="connsiteY7" fmla="*/ 696146 h 835379"/>
                <a:gd name="connsiteX8" fmla="*/ 0 w 8947150"/>
                <a:gd name="connsiteY8" fmla="*/ 139233 h 83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7150" h="835379">
                  <a:moveTo>
                    <a:pt x="0" y="139233"/>
                  </a:moveTo>
                  <a:cubicBezTo>
                    <a:pt x="0" y="62337"/>
                    <a:pt x="62337" y="0"/>
                    <a:pt x="139233" y="0"/>
                  </a:cubicBezTo>
                  <a:lnTo>
                    <a:pt x="8807917" y="0"/>
                  </a:lnTo>
                  <a:cubicBezTo>
                    <a:pt x="8884813" y="0"/>
                    <a:pt x="8947150" y="62337"/>
                    <a:pt x="8947150" y="139233"/>
                  </a:cubicBezTo>
                  <a:lnTo>
                    <a:pt x="8947150" y="696146"/>
                  </a:lnTo>
                  <a:cubicBezTo>
                    <a:pt x="8947150" y="773042"/>
                    <a:pt x="8884813" y="835379"/>
                    <a:pt x="8807917" y="835379"/>
                  </a:cubicBezTo>
                  <a:lnTo>
                    <a:pt x="139233" y="835379"/>
                  </a:lnTo>
                  <a:cubicBezTo>
                    <a:pt x="62337" y="835379"/>
                    <a:pt x="0" y="773042"/>
                    <a:pt x="0" y="696146"/>
                  </a:cubicBezTo>
                  <a:lnTo>
                    <a:pt x="0" y="1392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0" tIns="120790" rIns="120790" bIns="120790" numCol="1" spcCol="1270" anchor="ctr" anchorCtr="0">
              <a:noAutofit/>
            </a:bodyPr>
            <a:lstStyle/>
            <a:p>
              <a:pPr marL="0" lvl="0" indent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 err="1"/>
                <a:t>Seleccionar</a:t>
              </a:r>
              <a:r>
                <a:rPr lang="en-US" sz="2100" kern="1200" dirty="0"/>
                <a:t> 1 o </a:t>
              </a:r>
              <a:r>
                <a:rPr lang="en-US" sz="2100" kern="1200" dirty="0" err="1"/>
                <a:t>máximo</a:t>
              </a:r>
              <a:r>
                <a:rPr lang="en-US" sz="2100" kern="1200" dirty="0"/>
                <a:t> 3 </a:t>
              </a:r>
              <a:r>
                <a:rPr lang="en-US" sz="2100" kern="1200" dirty="0" err="1"/>
                <a:t>contratistas</a:t>
              </a:r>
              <a:r>
                <a:rPr lang="en-US" sz="2100" kern="1200" dirty="0"/>
                <a:t> para la </a:t>
              </a:r>
              <a:r>
                <a:rPr lang="en-US" sz="2100" kern="1200" dirty="0" err="1"/>
                <a:t>construcción</a:t>
              </a:r>
              <a:r>
                <a:rPr lang="en-US" sz="2100" kern="1200" dirty="0"/>
                <a:t> y </a:t>
              </a:r>
              <a:r>
                <a:rPr lang="en-US" sz="2100" kern="1200" dirty="0" err="1"/>
                <a:t>mantenimiento</a:t>
              </a:r>
              <a:r>
                <a:rPr lang="en-US" sz="2100" kern="1200" dirty="0"/>
                <a:t> de las PTARS de los </a:t>
              </a:r>
              <a:r>
                <a:rPr lang="en-US" sz="2100" kern="1200" dirty="0" err="1"/>
                <a:t>municipios</a:t>
              </a:r>
              <a:r>
                <a:rPr lang="en-US" sz="2100" kern="1200" dirty="0"/>
                <a:t> </a:t>
              </a:r>
              <a:r>
                <a:rPr lang="en-US" sz="2100" kern="1200" dirty="0" err="1"/>
                <a:t>ribereños</a:t>
              </a:r>
              <a:endParaRPr lang="en-US" sz="2100" kern="1200" dirty="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448EB34A-6D35-4FDD-BB8C-B07037E9D783}"/>
                </a:ext>
              </a:extLst>
            </p:cNvPr>
            <p:cNvSpPr/>
            <p:nvPr/>
          </p:nvSpPr>
          <p:spPr>
            <a:xfrm>
              <a:off x="1103313" y="3284899"/>
              <a:ext cx="8947150" cy="835379"/>
            </a:xfrm>
            <a:custGeom>
              <a:avLst/>
              <a:gdLst>
                <a:gd name="connsiteX0" fmla="*/ 0 w 8947150"/>
                <a:gd name="connsiteY0" fmla="*/ 139233 h 835379"/>
                <a:gd name="connsiteX1" fmla="*/ 139233 w 8947150"/>
                <a:gd name="connsiteY1" fmla="*/ 0 h 835379"/>
                <a:gd name="connsiteX2" fmla="*/ 8807917 w 8947150"/>
                <a:gd name="connsiteY2" fmla="*/ 0 h 835379"/>
                <a:gd name="connsiteX3" fmla="*/ 8947150 w 8947150"/>
                <a:gd name="connsiteY3" fmla="*/ 139233 h 835379"/>
                <a:gd name="connsiteX4" fmla="*/ 8947150 w 8947150"/>
                <a:gd name="connsiteY4" fmla="*/ 696146 h 835379"/>
                <a:gd name="connsiteX5" fmla="*/ 8807917 w 8947150"/>
                <a:gd name="connsiteY5" fmla="*/ 835379 h 835379"/>
                <a:gd name="connsiteX6" fmla="*/ 139233 w 8947150"/>
                <a:gd name="connsiteY6" fmla="*/ 835379 h 835379"/>
                <a:gd name="connsiteX7" fmla="*/ 0 w 8947150"/>
                <a:gd name="connsiteY7" fmla="*/ 696146 h 835379"/>
                <a:gd name="connsiteX8" fmla="*/ 0 w 8947150"/>
                <a:gd name="connsiteY8" fmla="*/ 139233 h 83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7150" h="835379">
                  <a:moveTo>
                    <a:pt x="0" y="139233"/>
                  </a:moveTo>
                  <a:cubicBezTo>
                    <a:pt x="0" y="62337"/>
                    <a:pt x="62337" y="0"/>
                    <a:pt x="139233" y="0"/>
                  </a:cubicBezTo>
                  <a:lnTo>
                    <a:pt x="8807917" y="0"/>
                  </a:lnTo>
                  <a:cubicBezTo>
                    <a:pt x="8884813" y="0"/>
                    <a:pt x="8947150" y="62337"/>
                    <a:pt x="8947150" y="139233"/>
                  </a:cubicBezTo>
                  <a:lnTo>
                    <a:pt x="8947150" y="696146"/>
                  </a:lnTo>
                  <a:cubicBezTo>
                    <a:pt x="8947150" y="773042"/>
                    <a:pt x="8884813" y="835379"/>
                    <a:pt x="8807917" y="835379"/>
                  </a:cubicBezTo>
                  <a:lnTo>
                    <a:pt x="139233" y="835379"/>
                  </a:lnTo>
                  <a:cubicBezTo>
                    <a:pt x="62337" y="835379"/>
                    <a:pt x="0" y="773042"/>
                    <a:pt x="0" y="696146"/>
                  </a:cubicBezTo>
                  <a:lnTo>
                    <a:pt x="0" y="1392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0" tIns="120790" rIns="120790" bIns="120790" numCol="1" spcCol="1270" anchor="ctr" anchorCtr="0">
              <a:noAutofit/>
            </a:bodyPr>
            <a:lstStyle/>
            <a:p>
              <a:pPr marL="0" lvl="0" indent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 err="1"/>
                <a:t>Responsabilidad</a:t>
              </a:r>
              <a:r>
                <a:rPr lang="en-US" sz="2100" kern="1200" dirty="0"/>
                <a:t> del </a:t>
              </a:r>
              <a:r>
                <a:rPr lang="en-US" sz="2100" kern="1200" dirty="0" err="1"/>
                <a:t>contratista</a:t>
              </a:r>
              <a:r>
                <a:rPr lang="en-US" sz="2100" kern="1200" dirty="0"/>
                <a:t> </a:t>
              </a:r>
              <a:r>
                <a:rPr lang="en-US" sz="2100" kern="1200" dirty="0" err="1"/>
                <a:t>en</a:t>
              </a:r>
              <a:r>
                <a:rPr lang="en-US" sz="2100" kern="1200" dirty="0"/>
                <a:t> la </a:t>
              </a:r>
              <a:r>
                <a:rPr lang="en-US" sz="2100" kern="1200" dirty="0" err="1"/>
                <a:t>selección</a:t>
              </a:r>
              <a:r>
                <a:rPr lang="en-US" sz="2100" kern="1200" dirty="0"/>
                <a:t> del </a:t>
              </a:r>
              <a:r>
                <a:rPr lang="en-US" sz="2100" kern="1200" dirty="0" err="1"/>
                <a:t>procedimiento</a:t>
              </a:r>
              <a:r>
                <a:rPr lang="en-US" sz="2100" kern="1200" dirty="0"/>
                <a:t> </a:t>
              </a:r>
              <a:r>
                <a:rPr lang="en-US" sz="2100" kern="1200" dirty="0" err="1"/>
                <a:t>más</a:t>
              </a:r>
              <a:r>
                <a:rPr lang="en-US" sz="2100" kern="1200" dirty="0"/>
                <a:t> </a:t>
              </a:r>
              <a:r>
                <a:rPr lang="en-US" sz="2100" kern="1200" dirty="0" err="1"/>
                <a:t>adecuado</a:t>
              </a:r>
              <a:r>
                <a:rPr lang="en-US" sz="2100" kern="1200" dirty="0"/>
                <a:t> para la </a:t>
              </a:r>
              <a:r>
                <a:rPr lang="en-US" sz="2100" kern="1200" dirty="0" err="1"/>
                <a:t>cosntrucción</a:t>
              </a:r>
              <a:r>
                <a:rPr lang="en-US" sz="2100" kern="1200" dirty="0"/>
                <a:t> de las PTARS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81FFB3A5-5790-4070-81DC-386EDB439835}"/>
                </a:ext>
              </a:extLst>
            </p:cNvPr>
            <p:cNvSpPr/>
            <p:nvPr/>
          </p:nvSpPr>
          <p:spPr>
            <a:xfrm>
              <a:off x="1103313" y="4180759"/>
              <a:ext cx="8947150" cy="835379"/>
            </a:xfrm>
            <a:custGeom>
              <a:avLst/>
              <a:gdLst>
                <a:gd name="connsiteX0" fmla="*/ 0 w 8947150"/>
                <a:gd name="connsiteY0" fmla="*/ 139233 h 835379"/>
                <a:gd name="connsiteX1" fmla="*/ 139233 w 8947150"/>
                <a:gd name="connsiteY1" fmla="*/ 0 h 835379"/>
                <a:gd name="connsiteX2" fmla="*/ 8807917 w 8947150"/>
                <a:gd name="connsiteY2" fmla="*/ 0 h 835379"/>
                <a:gd name="connsiteX3" fmla="*/ 8947150 w 8947150"/>
                <a:gd name="connsiteY3" fmla="*/ 139233 h 835379"/>
                <a:gd name="connsiteX4" fmla="*/ 8947150 w 8947150"/>
                <a:gd name="connsiteY4" fmla="*/ 696146 h 835379"/>
                <a:gd name="connsiteX5" fmla="*/ 8807917 w 8947150"/>
                <a:gd name="connsiteY5" fmla="*/ 835379 h 835379"/>
                <a:gd name="connsiteX6" fmla="*/ 139233 w 8947150"/>
                <a:gd name="connsiteY6" fmla="*/ 835379 h 835379"/>
                <a:gd name="connsiteX7" fmla="*/ 0 w 8947150"/>
                <a:gd name="connsiteY7" fmla="*/ 696146 h 835379"/>
                <a:gd name="connsiteX8" fmla="*/ 0 w 8947150"/>
                <a:gd name="connsiteY8" fmla="*/ 139233 h 83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7150" h="835379">
                  <a:moveTo>
                    <a:pt x="0" y="139233"/>
                  </a:moveTo>
                  <a:cubicBezTo>
                    <a:pt x="0" y="62337"/>
                    <a:pt x="62337" y="0"/>
                    <a:pt x="139233" y="0"/>
                  </a:cubicBezTo>
                  <a:lnTo>
                    <a:pt x="8807917" y="0"/>
                  </a:lnTo>
                  <a:cubicBezTo>
                    <a:pt x="8884813" y="0"/>
                    <a:pt x="8947150" y="62337"/>
                    <a:pt x="8947150" y="139233"/>
                  </a:cubicBezTo>
                  <a:lnTo>
                    <a:pt x="8947150" y="696146"/>
                  </a:lnTo>
                  <a:cubicBezTo>
                    <a:pt x="8947150" y="773042"/>
                    <a:pt x="8884813" y="835379"/>
                    <a:pt x="8807917" y="835379"/>
                  </a:cubicBezTo>
                  <a:lnTo>
                    <a:pt x="139233" y="835379"/>
                  </a:lnTo>
                  <a:cubicBezTo>
                    <a:pt x="62337" y="835379"/>
                    <a:pt x="0" y="773042"/>
                    <a:pt x="0" y="696146"/>
                  </a:cubicBezTo>
                  <a:lnTo>
                    <a:pt x="0" y="1392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0" tIns="120790" rIns="120790" bIns="120790" numCol="1" spcCol="1270" anchor="ctr" anchorCtr="0">
              <a:noAutofit/>
            </a:bodyPr>
            <a:lstStyle/>
            <a:p>
              <a:pPr marL="0" lvl="0" indent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 err="1"/>
                <a:t>Posibilidad</a:t>
              </a:r>
              <a:r>
                <a:rPr lang="en-US" sz="2100" kern="1200" dirty="0"/>
                <a:t> de </a:t>
              </a:r>
              <a:r>
                <a:rPr lang="en-US" sz="2100" kern="1200" dirty="0" err="1"/>
                <a:t>agrupar</a:t>
              </a:r>
              <a:r>
                <a:rPr lang="en-US" sz="2100" kern="1200" dirty="0"/>
                <a:t> </a:t>
              </a:r>
              <a:r>
                <a:rPr lang="en-US" sz="2100" kern="1200" dirty="0" err="1"/>
                <a:t>municipios</a:t>
              </a:r>
              <a:endParaRPr lang="en-US" sz="2100" kern="120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13E1D693-FB3C-4E89-A06C-0E9498124580}"/>
                </a:ext>
              </a:extLst>
            </p:cNvPr>
            <p:cNvSpPr/>
            <p:nvPr/>
          </p:nvSpPr>
          <p:spPr>
            <a:xfrm>
              <a:off x="1103313" y="5076619"/>
              <a:ext cx="8947150" cy="835379"/>
            </a:xfrm>
            <a:custGeom>
              <a:avLst/>
              <a:gdLst>
                <a:gd name="connsiteX0" fmla="*/ 0 w 8947150"/>
                <a:gd name="connsiteY0" fmla="*/ 139233 h 835379"/>
                <a:gd name="connsiteX1" fmla="*/ 139233 w 8947150"/>
                <a:gd name="connsiteY1" fmla="*/ 0 h 835379"/>
                <a:gd name="connsiteX2" fmla="*/ 8807917 w 8947150"/>
                <a:gd name="connsiteY2" fmla="*/ 0 h 835379"/>
                <a:gd name="connsiteX3" fmla="*/ 8947150 w 8947150"/>
                <a:gd name="connsiteY3" fmla="*/ 139233 h 835379"/>
                <a:gd name="connsiteX4" fmla="*/ 8947150 w 8947150"/>
                <a:gd name="connsiteY4" fmla="*/ 696146 h 835379"/>
                <a:gd name="connsiteX5" fmla="*/ 8807917 w 8947150"/>
                <a:gd name="connsiteY5" fmla="*/ 835379 h 835379"/>
                <a:gd name="connsiteX6" fmla="*/ 139233 w 8947150"/>
                <a:gd name="connsiteY6" fmla="*/ 835379 h 835379"/>
                <a:gd name="connsiteX7" fmla="*/ 0 w 8947150"/>
                <a:gd name="connsiteY7" fmla="*/ 696146 h 835379"/>
                <a:gd name="connsiteX8" fmla="*/ 0 w 8947150"/>
                <a:gd name="connsiteY8" fmla="*/ 139233 h 83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7150" h="835379">
                  <a:moveTo>
                    <a:pt x="0" y="139233"/>
                  </a:moveTo>
                  <a:cubicBezTo>
                    <a:pt x="0" y="62337"/>
                    <a:pt x="62337" y="0"/>
                    <a:pt x="139233" y="0"/>
                  </a:cubicBezTo>
                  <a:lnTo>
                    <a:pt x="8807917" y="0"/>
                  </a:lnTo>
                  <a:cubicBezTo>
                    <a:pt x="8884813" y="0"/>
                    <a:pt x="8947150" y="62337"/>
                    <a:pt x="8947150" y="139233"/>
                  </a:cubicBezTo>
                  <a:lnTo>
                    <a:pt x="8947150" y="696146"/>
                  </a:lnTo>
                  <a:cubicBezTo>
                    <a:pt x="8947150" y="773042"/>
                    <a:pt x="8884813" y="835379"/>
                    <a:pt x="8807917" y="835379"/>
                  </a:cubicBezTo>
                  <a:lnTo>
                    <a:pt x="139233" y="835379"/>
                  </a:lnTo>
                  <a:cubicBezTo>
                    <a:pt x="62337" y="835379"/>
                    <a:pt x="0" y="773042"/>
                    <a:pt x="0" y="696146"/>
                  </a:cubicBezTo>
                  <a:lnTo>
                    <a:pt x="0" y="13923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790" tIns="120790" rIns="120790" bIns="120790" numCol="1" spcCol="1270" anchor="ctr" anchorCtr="0">
              <a:noAutofit/>
            </a:bodyPr>
            <a:lstStyle/>
            <a:p>
              <a:pPr marL="0" lvl="0" indent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Largo </a:t>
              </a:r>
              <a:r>
                <a:rPr lang="en-US" sz="2100" kern="1200" dirty="0" err="1"/>
                <a:t>Plazo</a:t>
              </a:r>
              <a:endParaRPr lang="en-US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244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363258"/>
            <a:ext cx="10515600" cy="1325563"/>
          </a:xfrm>
        </p:spPr>
        <p:txBody>
          <a:bodyPr/>
          <a:lstStyle/>
          <a:p>
            <a:r>
              <a:rPr lang="en-US" dirty="0"/>
              <a:t>INVERSIÓN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533" y="3451226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US 200 </a:t>
            </a:r>
            <a:r>
              <a:rPr lang="en-US" sz="2800" dirty="0" err="1"/>
              <a:t>millones</a:t>
            </a:r>
            <a:r>
              <a:rPr lang="en-US" sz="2800" dirty="0"/>
              <a:t> de </a:t>
            </a:r>
            <a:r>
              <a:rPr lang="en-US" sz="2800" dirty="0" err="1"/>
              <a:t>dólares</a:t>
            </a:r>
            <a:r>
              <a:rPr lang="en-US" sz="2800" dirty="0"/>
              <a:t> CAPEX</a:t>
            </a:r>
          </a:p>
        </p:txBody>
      </p:sp>
    </p:spTree>
    <p:extLst>
      <p:ext uri="{BB962C8B-B14F-4D97-AF65-F5344CB8AC3E}">
        <p14:creationId xmlns:p14="http://schemas.microsoft.com/office/powerpoint/2010/main" val="1307643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212</Words>
  <Application>Microsoft Office PowerPoint</Application>
  <PresentationFormat>Panorámica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Una Nueva Propuesta para el Rio Magdalena </vt:lpstr>
      <vt:lpstr>“El Magdalena se ha convertido en un basurero, lo hemos herido de muerte”</vt:lpstr>
      <vt:lpstr>IMPACTO AMBIENTAL</vt:lpstr>
      <vt:lpstr>Plantas de Tratamiento: Una obra necesaria</vt:lpstr>
      <vt:lpstr>Problemas en la Inversion Pública para las PTAR</vt:lpstr>
      <vt:lpstr>APP de Iniciativa Pública</vt:lpstr>
      <vt:lpstr>INVERSIÓN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Nueva Propuesta para el Rio Magdalena</dc:title>
  <dc:creator>laura GARCIA</dc:creator>
  <cp:lastModifiedBy>miguel</cp:lastModifiedBy>
  <cp:revision>7</cp:revision>
  <cp:lastPrinted>2017-11-20T21:38:55Z</cp:lastPrinted>
  <dcterms:created xsi:type="dcterms:W3CDTF">2017-11-20T17:08:18Z</dcterms:created>
  <dcterms:modified xsi:type="dcterms:W3CDTF">2018-02-20T13:34:53Z</dcterms:modified>
</cp:coreProperties>
</file>